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83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5" y="3047"/>
            <a:ext cx="27432" cy="21854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9" y="2176272"/>
            <a:ext cx="195071" cy="1920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" y="3047"/>
            <a:ext cx="371856" cy="18135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920" y="1801367"/>
            <a:ext cx="192023" cy="1920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3464" y="3047"/>
            <a:ext cx="374904" cy="14325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5592" y="0"/>
            <a:ext cx="155448" cy="9144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8263" y="1420367"/>
            <a:ext cx="192023" cy="1920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8263" y="902208"/>
            <a:ext cx="192023" cy="19202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080" y="0"/>
            <a:ext cx="423671" cy="527303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7176" y="487680"/>
            <a:ext cx="149352" cy="14935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44" y="1801367"/>
            <a:ext cx="124968" cy="12801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8015" y="1380744"/>
            <a:ext cx="146304" cy="47853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4215" y="1847088"/>
            <a:ext cx="115823" cy="112775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432" y="4020311"/>
            <a:ext cx="192024" cy="19202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3547871"/>
            <a:ext cx="140208" cy="48463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1063" y="4660391"/>
            <a:ext cx="27432" cy="218541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815" y="4480559"/>
            <a:ext cx="192024" cy="19202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5626607"/>
            <a:ext cx="73152" cy="1219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8397" y="279907"/>
            <a:ext cx="9875205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25340" cy="6858000"/>
          </a:xfrm>
          <a:custGeom>
            <a:avLst/>
            <a:gdLst/>
            <a:ahLst/>
            <a:cxnLst/>
            <a:rect l="l" t="t" r="r" b="b"/>
            <a:pathLst>
              <a:path w="4625340" h="6858000">
                <a:moveTo>
                  <a:pt x="0" y="6857999"/>
                </a:moveTo>
                <a:lnTo>
                  <a:pt x="4625083" y="6857999"/>
                </a:lnTo>
                <a:lnTo>
                  <a:pt x="46250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300" y="4762"/>
            <a:ext cx="24130" cy="2181225"/>
          </a:xfrm>
          <a:custGeom>
            <a:avLst/>
            <a:gdLst/>
            <a:ahLst/>
            <a:cxnLst/>
            <a:rect l="l" t="t" r="r" b="b"/>
            <a:pathLst>
              <a:path w="24130" h="2181225">
                <a:moveTo>
                  <a:pt x="23813" y="0"/>
                </a:moveTo>
                <a:lnTo>
                  <a:pt x="0" y="0"/>
                </a:lnTo>
                <a:lnTo>
                  <a:pt x="0" y="2181225"/>
                </a:lnTo>
                <a:lnTo>
                  <a:pt x="23813" y="2181225"/>
                </a:lnTo>
                <a:lnTo>
                  <a:pt x="23813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" y="2176462"/>
            <a:ext cx="190499" cy="1905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00025" y="4762"/>
            <a:ext cx="370205" cy="1811655"/>
          </a:xfrm>
          <a:custGeom>
            <a:avLst/>
            <a:gdLst/>
            <a:ahLst/>
            <a:cxnLst/>
            <a:rect l="l" t="t" r="r" b="b"/>
            <a:pathLst>
              <a:path w="370205" h="1811655">
                <a:moveTo>
                  <a:pt x="23812" y="0"/>
                </a:moveTo>
                <a:lnTo>
                  <a:pt x="0" y="0"/>
                </a:lnTo>
                <a:lnTo>
                  <a:pt x="0" y="993776"/>
                </a:lnTo>
                <a:lnTo>
                  <a:pt x="346075" y="1811338"/>
                </a:lnTo>
                <a:lnTo>
                  <a:pt x="369888" y="1801813"/>
                </a:lnTo>
                <a:lnTo>
                  <a:pt x="23812" y="989013"/>
                </a:lnTo>
                <a:lnTo>
                  <a:pt x="23812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237" y="1801812"/>
            <a:ext cx="190500" cy="18891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85750" y="0"/>
            <a:ext cx="412750" cy="1435735"/>
          </a:xfrm>
          <a:custGeom>
            <a:avLst/>
            <a:gdLst/>
            <a:ahLst/>
            <a:cxnLst/>
            <a:rect l="l" t="t" r="r" b="b"/>
            <a:pathLst>
              <a:path w="412750" h="1435735">
                <a:moveTo>
                  <a:pt x="369887" y="1425587"/>
                </a:moveTo>
                <a:lnTo>
                  <a:pt x="28575" y="608025"/>
                </a:lnTo>
                <a:lnTo>
                  <a:pt x="28575" y="4762"/>
                </a:lnTo>
                <a:lnTo>
                  <a:pt x="0" y="4762"/>
                </a:lnTo>
                <a:lnTo>
                  <a:pt x="0" y="612787"/>
                </a:lnTo>
                <a:lnTo>
                  <a:pt x="350837" y="1435112"/>
                </a:lnTo>
                <a:lnTo>
                  <a:pt x="369887" y="1425587"/>
                </a:lnTo>
                <a:close/>
              </a:path>
              <a:path w="412750" h="1435735">
                <a:moveTo>
                  <a:pt x="412750" y="300037"/>
                </a:moveTo>
                <a:lnTo>
                  <a:pt x="284162" y="0"/>
                </a:lnTo>
                <a:lnTo>
                  <a:pt x="260350" y="9525"/>
                </a:lnTo>
                <a:lnTo>
                  <a:pt x="384175" y="304800"/>
                </a:lnTo>
                <a:lnTo>
                  <a:pt x="384175" y="912812"/>
                </a:lnTo>
                <a:lnTo>
                  <a:pt x="412750" y="912812"/>
                </a:lnTo>
                <a:lnTo>
                  <a:pt x="412750" y="300037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962" y="1420812"/>
            <a:ext cx="190500" cy="1905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962" y="903287"/>
            <a:ext cx="190500" cy="190500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641350" y="0"/>
            <a:ext cx="422275" cy="527050"/>
          </a:xfrm>
          <a:custGeom>
            <a:avLst/>
            <a:gdLst/>
            <a:ahLst/>
            <a:cxnLst/>
            <a:rect l="l" t="t" r="r" b="b"/>
            <a:pathLst>
              <a:path w="422275" h="527050">
                <a:moveTo>
                  <a:pt x="23812" y="0"/>
                </a:moveTo>
                <a:lnTo>
                  <a:pt x="0" y="9525"/>
                </a:lnTo>
                <a:lnTo>
                  <a:pt x="76200" y="195262"/>
                </a:lnTo>
                <a:lnTo>
                  <a:pt x="407987" y="527050"/>
                </a:lnTo>
                <a:lnTo>
                  <a:pt x="422275" y="508000"/>
                </a:lnTo>
                <a:lnTo>
                  <a:pt x="100012" y="180975"/>
                </a:lnTo>
                <a:lnTo>
                  <a:pt x="23812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7905" y="488950"/>
            <a:ext cx="147637" cy="147637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9525" y="1382712"/>
            <a:ext cx="262255" cy="546100"/>
          </a:xfrm>
          <a:custGeom>
            <a:avLst/>
            <a:gdLst/>
            <a:ahLst/>
            <a:cxnLst/>
            <a:rect l="l" t="t" r="r" b="b"/>
            <a:pathLst>
              <a:path w="262255" h="546100">
                <a:moveTo>
                  <a:pt x="123825" y="433387"/>
                </a:moveTo>
                <a:lnTo>
                  <a:pt x="109537" y="419100"/>
                </a:lnTo>
                <a:lnTo>
                  <a:pt x="0" y="531812"/>
                </a:lnTo>
                <a:lnTo>
                  <a:pt x="9525" y="546100"/>
                </a:lnTo>
                <a:lnTo>
                  <a:pt x="123825" y="433387"/>
                </a:lnTo>
                <a:close/>
              </a:path>
              <a:path w="262255" h="546100">
                <a:moveTo>
                  <a:pt x="261924" y="128587"/>
                </a:moveTo>
                <a:lnTo>
                  <a:pt x="133337" y="0"/>
                </a:lnTo>
                <a:lnTo>
                  <a:pt x="119049" y="14287"/>
                </a:lnTo>
                <a:lnTo>
                  <a:pt x="242874" y="133350"/>
                </a:lnTo>
                <a:lnTo>
                  <a:pt x="242874" y="476250"/>
                </a:lnTo>
                <a:lnTo>
                  <a:pt x="261924" y="476250"/>
                </a:lnTo>
                <a:lnTo>
                  <a:pt x="261924" y="128587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4786" y="1849437"/>
            <a:ext cx="114300" cy="10795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575" y="4021137"/>
            <a:ext cx="190500" cy="188913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0" y="3549650"/>
            <a:ext cx="138430" cy="481330"/>
          </a:xfrm>
          <a:custGeom>
            <a:avLst/>
            <a:gdLst/>
            <a:ahLst/>
            <a:cxnLst/>
            <a:rect l="l" t="t" r="r" b="b"/>
            <a:pathLst>
              <a:path w="138430" h="481329">
                <a:moveTo>
                  <a:pt x="9525" y="0"/>
                </a:moveTo>
                <a:lnTo>
                  <a:pt x="0" y="9525"/>
                </a:lnTo>
                <a:lnTo>
                  <a:pt x="0" y="27109"/>
                </a:lnTo>
                <a:lnTo>
                  <a:pt x="114300" y="123825"/>
                </a:lnTo>
                <a:lnTo>
                  <a:pt x="114300" y="481012"/>
                </a:lnTo>
                <a:lnTo>
                  <a:pt x="138113" y="481012"/>
                </a:lnTo>
                <a:lnTo>
                  <a:pt x="138113" y="109537"/>
                </a:lnTo>
                <a:lnTo>
                  <a:pt x="952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33350" y="4662487"/>
            <a:ext cx="24130" cy="2181225"/>
          </a:xfrm>
          <a:custGeom>
            <a:avLst/>
            <a:gdLst/>
            <a:ahLst/>
            <a:cxnLst/>
            <a:rect l="l" t="t" r="r" b="b"/>
            <a:pathLst>
              <a:path w="24130" h="2181225">
                <a:moveTo>
                  <a:pt x="23813" y="0"/>
                </a:moveTo>
                <a:lnTo>
                  <a:pt x="0" y="0"/>
                </a:lnTo>
                <a:lnTo>
                  <a:pt x="0" y="2181225"/>
                </a:lnTo>
                <a:lnTo>
                  <a:pt x="23813" y="2181225"/>
                </a:lnTo>
                <a:lnTo>
                  <a:pt x="23813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" y="4481512"/>
            <a:ext cx="190499" cy="190500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0" y="5627687"/>
            <a:ext cx="71755" cy="1216025"/>
          </a:xfrm>
          <a:custGeom>
            <a:avLst/>
            <a:gdLst/>
            <a:ahLst/>
            <a:cxnLst/>
            <a:rect l="l" t="t" r="r" b="b"/>
            <a:pathLst>
              <a:path w="71755" h="1216025">
                <a:moveTo>
                  <a:pt x="14287" y="0"/>
                </a:moveTo>
                <a:lnTo>
                  <a:pt x="0" y="2381"/>
                </a:lnTo>
                <a:lnTo>
                  <a:pt x="0" y="62708"/>
                </a:lnTo>
                <a:lnTo>
                  <a:pt x="42862" y="236537"/>
                </a:lnTo>
                <a:lnTo>
                  <a:pt x="42862" y="1216024"/>
                </a:lnTo>
                <a:lnTo>
                  <a:pt x="71436" y="1216024"/>
                </a:lnTo>
                <a:lnTo>
                  <a:pt x="71436" y="231774"/>
                </a:lnTo>
                <a:lnTo>
                  <a:pt x="14287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223836" y="5041900"/>
            <a:ext cx="370205" cy="1802130"/>
          </a:xfrm>
          <a:custGeom>
            <a:avLst/>
            <a:gdLst/>
            <a:ahLst/>
            <a:cxnLst/>
            <a:rect l="l" t="t" r="r" b="b"/>
            <a:pathLst>
              <a:path w="370205" h="1802129">
                <a:moveTo>
                  <a:pt x="346075" y="0"/>
                </a:moveTo>
                <a:lnTo>
                  <a:pt x="0" y="812800"/>
                </a:lnTo>
                <a:lnTo>
                  <a:pt x="0" y="1801812"/>
                </a:lnTo>
                <a:lnTo>
                  <a:pt x="23812" y="1801812"/>
                </a:lnTo>
                <a:lnTo>
                  <a:pt x="23812" y="822325"/>
                </a:lnTo>
                <a:lnTo>
                  <a:pt x="369888" y="9525"/>
                </a:lnTo>
                <a:lnTo>
                  <a:pt x="34607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050" y="4867275"/>
            <a:ext cx="190500" cy="188912"/>
          </a:xfrm>
          <a:prstGeom prst="rect">
            <a:avLst/>
          </a:prstGeom>
        </p:spPr>
      </p:pic>
      <p:sp>
        <p:nvSpPr>
          <p:cNvPr id="35" name="bg object 35"/>
          <p:cNvSpPr/>
          <p:nvPr/>
        </p:nvSpPr>
        <p:spPr>
          <a:xfrm>
            <a:off x="309549" y="5422899"/>
            <a:ext cx="412750" cy="1435100"/>
          </a:xfrm>
          <a:custGeom>
            <a:avLst/>
            <a:gdLst/>
            <a:ahLst/>
            <a:cxnLst/>
            <a:rect l="l" t="t" r="r" b="b"/>
            <a:pathLst>
              <a:path w="412750" h="1435100">
                <a:moveTo>
                  <a:pt x="374650" y="9525"/>
                </a:moveTo>
                <a:lnTo>
                  <a:pt x="350837" y="0"/>
                </a:lnTo>
                <a:lnTo>
                  <a:pt x="4762" y="812800"/>
                </a:lnTo>
                <a:lnTo>
                  <a:pt x="0" y="817562"/>
                </a:lnTo>
                <a:lnTo>
                  <a:pt x="0" y="1425575"/>
                </a:lnTo>
                <a:lnTo>
                  <a:pt x="28575" y="1425575"/>
                </a:lnTo>
                <a:lnTo>
                  <a:pt x="28575" y="822325"/>
                </a:lnTo>
                <a:lnTo>
                  <a:pt x="374650" y="9525"/>
                </a:lnTo>
                <a:close/>
              </a:path>
              <a:path w="412750" h="1435100">
                <a:moveTo>
                  <a:pt x="412750" y="522300"/>
                </a:moveTo>
                <a:lnTo>
                  <a:pt x="388937" y="522300"/>
                </a:lnTo>
                <a:lnTo>
                  <a:pt x="388937" y="1130312"/>
                </a:lnTo>
                <a:lnTo>
                  <a:pt x="260350" y="1425587"/>
                </a:lnTo>
                <a:lnTo>
                  <a:pt x="284162" y="1435100"/>
                </a:lnTo>
                <a:lnTo>
                  <a:pt x="412750" y="1135075"/>
                </a:lnTo>
                <a:lnTo>
                  <a:pt x="412750" y="52230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775" y="5246687"/>
            <a:ext cx="190500" cy="19050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2775" y="5764212"/>
            <a:ext cx="190500" cy="190500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669924" y="6330949"/>
            <a:ext cx="417830" cy="517525"/>
          </a:xfrm>
          <a:custGeom>
            <a:avLst/>
            <a:gdLst/>
            <a:ahLst/>
            <a:cxnLst/>
            <a:rect l="l" t="t" r="r" b="b"/>
            <a:pathLst>
              <a:path w="417830" h="517525">
                <a:moveTo>
                  <a:pt x="403225" y="0"/>
                </a:moveTo>
                <a:lnTo>
                  <a:pt x="76200" y="327024"/>
                </a:lnTo>
                <a:lnTo>
                  <a:pt x="71437" y="327024"/>
                </a:lnTo>
                <a:lnTo>
                  <a:pt x="0" y="507999"/>
                </a:lnTo>
                <a:lnTo>
                  <a:pt x="23812" y="517524"/>
                </a:lnTo>
                <a:lnTo>
                  <a:pt x="95250" y="341312"/>
                </a:lnTo>
                <a:lnTo>
                  <a:pt x="417513" y="19049"/>
                </a:lnTo>
                <a:lnTo>
                  <a:pt x="40322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336" y="6221412"/>
            <a:ext cx="150019" cy="1476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25340" cy="6858000"/>
          </a:xfrm>
          <a:custGeom>
            <a:avLst/>
            <a:gdLst/>
            <a:ahLst/>
            <a:cxnLst/>
            <a:rect l="l" t="t" r="r" b="b"/>
            <a:pathLst>
              <a:path w="4625340" h="6858000">
                <a:moveTo>
                  <a:pt x="0" y="6857999"/>
                </a:moveTo>
                <a:lnTo>
                  <a:pt x="4625083" y="6857999"/>
                </a:lnTo>
                <a:lnTo>
                  <a:pt x="46250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300" y="4762"/>
            <a:ext cx="24130" cy="2181225"/>
          </a:xfrm>
          <a:custGeom>
            <a:avLst/>
            <a:gdLst/>
            <a:ahLst/>
            <a:cxnLst/>
            <a:rect l="l" t="t" r="r" b="b"/>
            <a:pathLst>
              <a:path w="24130" h="2181225">
                <a:moveTo>
                  <a:pt x="23813" y="0"/>
                </a:moveTo>
                <a:lnTo>
                  <a:pt x="0" y="0"/>
                </a:lnTo>
                <a:lnTo>
                  <a:pt x="0" y="2181225"/>
                </a:lnTo>
                <a:lnTo>
                  <a:pt x="23813" y="2181225"/>
                </a:lnTo>
                <a:lnTo>
                  <a:pt x="23813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" y="2176462"/>
            <a:ext cx="190499" cy="190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" y="4021137"/>
            <a:ext cx="190500" cy="18891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00025" y="4762"/>
            <a:ext cx="370205" cy="1811655"/>
          </a:xfrm>
          <a:custGeom>
            <a:avLst/>
            <a:gdLst/>
            <a:ahLst/>
            <a:cxnLst/>
            <a:rect l="l" t="t" r="r" b="b"/>
            <a:pathLst>
              <a:path w="370205" h="1811655">
                <a:moveTo>
                  <a:pt x="23812" y="0"/>
                </a:moveTo>
                <a:lnTo>
                  <a:pt x="0" y="0"/>
                </a:lnTo>
                <a:lnTo>
                  <a:pt x="0" y="993776"/>
                </a:lnTo>
                <a:lnTo>
                  <a:pt x="346075" y="1811338"/>
                </a:lnTo>
                <a:lnTo>
                  <a:pt x="369888" y="1801813"/>
                </a:lnTo>
                <a:lnTo>
                  <a:pt x="23812" y="989013"/>
                </a:lnTo>
                <a:lnTo>
                  <a:pt x="23812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236" y="1801812"/>
            <a:ext cx="190500" cy="188913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85750" y="0"/>
            <a:ext cx="412750" cy="1435735"/>
          </a:xfrm>
          <a:custGeom>
            <a:avLst/>
            <a:gdLst/>
            <a:ahLst/>
            <a:cxnLst/>
            <a:rect l="l" t="t" r="r" b="b"/>
            <a:pathLst>
              <a:path w="412750" h="1435735">
                <a:moveTo>
                  <a:pt x="369887" y="1425587"/>
                </a:moveTo>
                <a:lnTo>
                  <a:pt x="28575" y="608025"/>
                </a:lnTo>
                <a:lnTo>
                  <a:pt x="28575" y="4762"/>
                </a:lnTo>
                <a:lnTo>
                  <a:pt x="0" y="4762"/>
                </a:lnTo>
                <a:lnTo>
                  <a:pt x="0" y="612787"/>
                </a:lnTo>
                <a:lnTo>
                  <a:pt x="350837" y="1435112"/>
                </a:lnTo>
                <a:lnTo>
                  <a:pt x="369887" y="1425587"/>
                </a:lnTo>
                <a:close/>
              </a:path>
              <a:path w="412750" h="1435735">
                <a:moveTo>
                  <a:pt x="412750" y="300037"/>
                </a:moveTo>
                <a:lnTo>
                  <a:pt x="284162" y="0"/>
                </a:lnTo>
                <a:lnTo>
                  <a:pt x="260350" y="9525"/>
                </a:lnTo>
                <a:lnTo>
                  <a:pt x="384175" y="304800"/>
                </a:lnTo>
                <a:lnTo>
                  <a:pt x="384175" y="912812"/>
                </a:lnTo>
                <a:lnTo>
                  <a:pt x="412750" y="912812"/>
                </a:lnTo>
                <a:lnTo>
                  <a:pt x="412750" y="300037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961" y="1420812"/>
            <a:ext cx="190500" cy="1905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961" y="903287"/>
            <a:ext cx="190500" cy="190500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641350" y="0"/>
            <a:ext cx="422275" cy="527050"/>
          </a:xfrm>
          <a:custGeom>
            <a:avLst/>
            <a:gdLst/>
            <a:ahLst/>
            <a:cxnLst/>
            <a:rect l="l" t="t" r="r" b="b"/>
            <a:pathLst>
              <a:path w="422275" h="527050">
                <a:moveTo>
                  <a:pt x="23812" y="0"/>
                </a:moveTo>
                <a:lnTo>
                  <a:pt x="0" y="9525"/>
                </a:lnTo>
                <a:lnTo>
                  <a:pt x="76200" y="195262"/>
                </a:lnTo>
                <a:lnTo>
                  <a:pt x="407987" y="527050"/>
                </a:lnTo>
                <a:lnTo>
                  <a:pt x="422275" y="508000"/>
                </a:lnTo>
                <a:lnTo>
                  <a:pt x="100012" y="180975"/>
                </a:lnTo>
                <a:lnTo>
                  <a:pt x="23812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7905" y="488950"/>
            <a:ext cx="147637" cy="147637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9525" y="1801812"/>
            <a:ext cx="123825" cy="127000"/>
          </a:xfrm>
          <a:custGeom>
            <a:avLst/>
            <a:gdLst/>
            <a:ahLst/>
            <a:cxnLst/>
            <a:rect l="l" t="t" r="r" b="b"/>
            <a:pathLst>
              <a:path w="123825" h="127000">
                <a:moveTo>
                  <a:pt x="109537" y="0"/>
                </a:moveTo>
                <a:lnTo>
                  <a:pt x="0" y="112712"/>
                </a:lnTo>
                <a:lnTo>
                  <a:pt x="9525" y="127000"/>
                </a:lnTo>
                <a:lnTo>
                  <a:pt x="123825" y="14287"/>
                </a:lnTo>
                <a:lnTo>
                  <a:pt x="109537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3549650"/>
            <a:ext cx="138430" cy="481330"/>
          </a:xfrm>
          <a:custGeom>
            <a:avLst/>
            <a:gdLst/>
            <a:ahLst/>
            <a:cxnLst/>
            <a:rect l="l" t="t" r="r" b="b"/>
            <a:pathLst>
              <a:path w="138430" h="481329">
                <a:moveTo>
                  <a:pt x="9525" y="0"/>
                </a:moveTo>
                <a:lnTo>
                  <a:pt x="0" y="9525"/>
                </a:lnTo>
                <a:lnTo>
                  <a:pt x="0" y="27109"/>
                </a:lnTo>
                <a:lnTo>
                  <a:pt x="114300" y="123825"/>
                </a:lnTo>
                <a:lnTo>
                  <a:pt x="114300" y="481012"/>
                </a:lnTo>
                <a:lnTo>
                  <a:pt x="138113" y="481012"/>
                </a:lnTo>
                <a:lnTo>
                  <a:pt x="138113" y="109537"/>
                </a:lnTo>
                <a:lnTo>
                  <a:pt x="952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28586" y="1382712"/>
            <a:ext cx="142875" cy="476250"/>
          </a:xfrm>
          <a:custGeom>
            <a:avLst/>
            <a:gdLst/>
            <a:ahLst/>
            <a:cxnLst/>
            <a:rect l="l" t="t" r="r" b="b"/>
            <a:pathLst>
              <a:path w="142875" h="476250">
                <a:moveTo>
                  <a:pt x="14287" y="0"/>
                </a:moveTo>
                <a:lnTo>
                  <a:pt x="0" y="14287"/>
                </a:lnTo>
                <a:lnTo>
                  <a:pt x="123825" y="133350"/>
                </a:lnTo>
                <a:lnTo>
                  <a:pt x="123825" y="476250"/>
                </a:lnTo>
                <a:lnTo>
                  <a:pt x="142875" y="476250"/>
                </a:lnTo>
                <a:lnTo>
                  <a:pt x="142875" y="128587"/>
                </a:lnTo>
                <a:lnTo>
                  <a:pt x="14287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786" y="1849437"/>
            <a:ext cx="114300" cy="107950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33350" y="4662487"/>
            <a:ext cx="24130" cy="2181225"/>
          </a:xfrm>
          <a:custGeom>
            <a:avLst/>
            <a:gdLst/>
            <a:ahLst/>
            <a:cxnLst/>
            <a:rect l="l" t="t" r="r" b="b"/>
            <a:pathLst>
              <a:path w="24130" h="2181225">
                <a:moveTo>
                  <a:pt x="23813" y="0"/>
                </a:moveTo>
                <a:lnTo>
                  <a:pt x="0" y="0"/>
                </a:lnTo>
                <a:lnTo>
                  <a:pt x="0" y="2181225"/>
                </a:lnTo>
                <a:lnTo>
                  <a:pt x="23813" y="2181225"/>
                </a:lnTo>
                <a:lnTo>
                  <a:pt x="23813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223836" y="5041900"/>
            <a:ext cx="370205" cy="1802130"/>
          </a:xfrm>
          <a:custGeom>
            <a:avLst/>
            <a:gdLst/>
            <a:ahLst/>
            <a:cxnLst/>
            <a:rect l="l" t="t" r="r" b="b"/>
            <a:pathLst>
              <a:path w="370205" h="1802129">
                <a:moveTo>
                  <a:pt x="346075" y="0"/>
                </a:moveTo>
                <a:lnTo>
                  <a:pt x="0" y="812800"/>
                </a:lnTo>
                <a:lnTo>
                  <a:pt x="0" y="1801812"/>
                </a:lnTo>
                <a:lnTo>
                  <a:pt x="23812" y="1801812"/>
                </a:lnTo>
                <a:lnTo>
                  <a:pt x="23812" y="822325"/>
                </a:lnTo>
                <a:lnTo>
                  <a:pt x="369888" y="9525"/>
                </a:lnTo>
                <a:lnTo>
                  <a:pt x="34607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" y="4481512"/>
            <a:ext cx="190499" cy="190500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0" y="5627687"/>
            <a:ext cx="71755" cy="1216025"/>
          </a:xfrm>
          <a:custGeom>
            <a:avLst/>
            <a:gdLst/>
            <a:ahLst/>
            <a:cxnLst/>
            <a:rect l="l" t="t" r="r" b="b"/>
            <a:pathLst>
              <a:path w="71755" h="1216025">
                <a:moveTo>
                  <a:pt x="14287" y="0"/>
                </a:moveTo>
                <a:lnTo>
                  <a:pt x="0" y="2381"/>
                </a:lnTo>
                <a:lnTo>
                  <a:pt x="0" y="62708"/>
                </a:lnTo>
                <a:lnTo>
                  <a:pt x="42862" y="236537"/>
                </a:lnTo>
                <a:lnTo>
                  <a:pt x="42862" y="1216024"/>
                </a:lnTo>
                <a:lnTo>
                  <a:pt x="71436" y="1216024"/>
                </a:lnTo>
                <a:lnTo>
                  <a:pt x="71436" y="231774"/>
                </a:lnTo>
                <a:lnTo>
                  <a:pt x="14287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7050" y="4867275"/>
            <a:ext cx="190500" cy="188912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309549" y="5422899"/>
            <a:ext cx="412750" cy="1435100"/>
          </a:xfrm>
          <a:custGeom>
            <a:avLst/>
            <a:gdLst/>
            <a:ahLst/>
            <a:cxnLst/>
            <a:rect l="l" t="t" r="r" b="b"/>
            <a:pathLst>
              <a:path w="412750" h="1435100">
                <a:moveTo>
                  <a:pt x="374650" y="9525"/>
                </a:moveTo>
                <a:lnTo>
                  <a:pt x="350837" y="0"/>
                </a:lnTo>
                <a:lnTo>
                  <a:pt x="4762" y="812800"/>
                </a:lnTo>
                <a:lnTo>
                  <a:pt x="0" y="817562"/>
                </a:lnTo>
                <a:lnTo>
                  <a:pt x="0" y="1425575"/>
                </a:lnTo>
                <a:lnTo>
                  <a:pt x="28575" y="1425575"/>
                </a:lnTo>
                <a:lnTo>
                  <a:pt x="28575" y="822325"/>
                </a:lnTo>
                <a:lnTo>
                  <a:pt x="374650" y="9525"/>
                </a:lnTo>
                <a:close/>
              </a:path>
              <a:path w="412750" h="1435100">
                <a:moveTo>
                  <a:pt x="412750" y="522300"/>
                </a:moveTo>
                <a:lnTo>
                  <a:pt x="388937" y="522300"/>
                </a:lnTo>
                <a:lnTo>
                  <a:pt x="388937" y="1130312"/>
                </a:lnTo>
                <a:lnTo>
                  <a:pt x="260350" y="1425587"/>
                </a:lnTo>
                <a:lnTo>
                  <a:pt x="284162" y="1435100"/>
                </a:lnTo>
                <a:lnTo>
                  <a:pt x="412750" y="1135075"/>
                </a:lnTo>
                <a:lnTo>
                  <a:pt x="412750" y="52230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bg 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775" y="5246687"/>
            <a:ext cx="190500" cy="190500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775" y="5764212"/>
            <a:ext cx="190500" cy="190500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669925" y="6330949"/>
            <a:ext cx="417830" cy="517525"/>
          </a:xfrm>
          <a:custGeom>
            <a:avLst/>
            <a:gdLst/>
            <a:ahLst/>
            <a:cxnLst/>
            <a:rect l="l" t="t" r="r" b="b"/>
            <a:pathLst>
              <a:path w="417830" h="517525">
                <a:moveTo>
                  <a:pt x="403225" y="0"/>
                </a:moveTo>
                <a:lnTo>
                  <a:pt x="76200" y="327024"/>
                </a:lnTo>
                <a:lnTo>
                  <a:pt x="71437" y="327024"/>
                </a:lnTo>
                <a:lnTo>
                  <a:pt x="0" y="507999"/>
                </a:lnTo>
                <a:lnTo>
                  <a:pt x="23812" y="517524"/>
                </a:lnTo>
                <a:lnTo>
                  <a:pt x="95250" y="341312"/>
                </a:lnTo>
                <a:lnTo>
                  <a:pt x="417513" y="19049"/>
                </a:lnTo>
                <a:lnTo>
                  <a:pt x="403225" y="0"/>
                </a:lnTo>
                <a:close/>
              </a:path>
            </a:pathLst>
          </a:custGeom>
          <a:solidFill>
            <a:srgbClr val="3D97DE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336" y="6221412"/>
            <a:ext cx="150019" cy="1476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775" y="3047"/>
            <a:ext cx="27432" cy="21854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79" y="2176272"/>
            <a:ext cx="195071" cy="1920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8120" y="3047"/>
            <a:ext cx="371856" cy="18135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2920" y="1801367"/>
            <a:ext cx="192023" cy="1920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3464" y="3047"/>
            <a:ext cx="374904" cy="14325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5592" y="0"/>
            <a:ext cx="155448" cy="9144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8263" y="1420367"/>
            <a:ext cx="192023" cy="1920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8263" y="902208"/>
            <a:ext cx="192023" cy="19202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0080" y="0"/>
            <a:ext cx="423671" cy="527303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7176" y="487680"/>
            <a:ext cx="149352" cy="14935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44" y="1801367"/>
            <a:ext cx="124968" cy="12801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8015" y="1380744"/>
            <a:ext cx="146304" cy="47853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4215" y="1847088"/>
            <a:ext cx="115823" cy="112775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432" y="4020311"/>
            <a:ext cx="192024" cy="19202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0" y="3547871"/>
            <a:ext cx="140208" cy="48463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1063" y="4660391"/>
            <a:ext cx="27432" cy="2185416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815" y="4480559"/>
            <a:ext cx="192024" cy="19202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5626607"/>
            <a:ext cx="73152" cy="12192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22504" y="5041391"/>
            <a:ext cx="371855" cy="180441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4256" y="4864608"/>
            <a:ext cx="195072" cy="192024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7848" y="5422391"/>
            <a:ext cx="377952" cy="142646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6928" y="5943600"/>
            <a:ext cx="155448" cy="91440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12647" y="5245608"/>
            <a:ext cx="192023" cy="192024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12647" y="5763767"/>
            <a:ext cx="192023" cy="192024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67512" y="6330695"/>
            <a:ext cx="420624" cy="51815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48512" y="6220967"/>
            <a:ext cx="152400" cy="1493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1204" y="1407667"/>
            <a:ext cx="915733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1204" y="2322067"/>
            <a:ext cx="10343515" cy="1999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1.png"/><Relationship Id="rId3" Type="http://schemas.openxmlformats.org/officeDocument/2006/relationships/image" Target="../media/image97.pn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00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4.png"/><Relationship Id="rId5" Type="http://schemas.openxmlformats.org/officeDocument/2006/relationships/image" Target="../media/image22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02.jpg"/><Relationship Id="rId16" Type="http://schemas.openxmlformats.org/officeDocument/2006/relationships/image" Target="../media/image88.png"/><Relationship Id="rId20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3.png"/><Relationship Id="rId5" Type="http://schemas.openxmlformats.org/officeDocument/2006/relationships/image" Target="../media/image21.png"/><Relationship Id="rId15" Type="http://schemas.openxmlformats.org/officeDocument/2006/relationships/image" Target="../media/image87.png"/><Relationship Id="rId10" Type="http://schemas.openxmlformats.org/officeDocument/2006/relationships/image" Target="../media/image26.png"/><Relationship Id="rId19" Type="http://schemas.openxmlformats.org/officeDocument/2006/relationships/image" Target="../media/image9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04.jpg"/><Relationship Id="rId16" Type="http://schemas.openxmlformats.org/officeDocument/2006/relationships/image" Target="../media/image88.png"/><Relationship Id="rId20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3.png"/><Relationship Id="rId5" Type="http://schemas.openxmlformats.org/officeDocument/2006/relationships/image" Target="../media/image21.png"/><Relationship Id="rId15" Type="http://schemas.openxmlformats.org/officeDocument/2006/relationships/image" Target="../media/image87.png"/><Relationship Id="rId10" Type="http://schemas.openxmlformats.org/officeDocument/2006/relationships/image" Target="../media/image26.png"/><Relationship Id="rId19" Type="http://schemas.openxmlformats.org/officeDocument/2006/relationships/image" Target="../media/image9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06.jpg"/><Relationship Id="rId16" Type="http://schemas.openxmlformats.org/officeDocument/2006/relationships/image" Target="../media/image88.png"/><Relationship Id="rId20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3.png"/><Relationship Id="rId5" Type="http://schemas.openxmlformats.org/officeDocument/2006/relationships/image" Target="../media/image21.png"/><Relationship Id="rId15" Type="http://schemas.openxmlformats.org/officeDocument/2006/relationships/image" Target="../media/image87.png"/><Relationship Id="rId10" Type="http://schemas.openxmlformats.org/officeDocument/2006/relationships/image" Target="../media/image26.png"/><Relationship Id="rId19" Type="http://schemas.openxmlformats.org/officeDocument/2006/relationships/image" Target="../media/image9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85.png"/><Relationship Id="rId3" Type="http://schemas.openxmlformats.org/officeDocument/2006/relationships/image" Target="../media/image88.png"/><Relationship Id="rId7" Type="http://schemas.openxmlformats.org/officeDocument/2006/relationships/image" Target="../media/image108.jpg"/><Relationship Id="rId12" Type="http://schemas.openxmlformats.org/officeDocument/2006/relationships/image" Target="../media/image23.png"/><Relationship Id="rId17" Type="http://schemas.openxmlformats.org/officeDocument/2006/relationships/image" Target="../media/image84.png"/><Relationship Id="rId2" Type="http://schemas.openxmlformats.org/officeDocument/2006/relationships/image" Target="../media/image87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2.png"/><Relationship Id="rId5" Type="http://schemas.openxmlformats.org/officeDocument/2006/relationships/image" Target="../media/image9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86.png"/><Relationship Id="rId4" Type="http://schemas.openxmlformats.org/officeDocument/2006/relationships/image" Target="../media/image89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4.png"/><Relationship Id="rId5" Type="http://schemas.openxmlformats.org/officeDocument/2006/relationships/image" Target="../media/image22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110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5.png"/><Relationship Id="rId3" Type="http://schemas.openxmlformats.org/officeDocument/2006/relationships/image" Target="../media/image84.png"/><Relationship Id="rId7" Type="http://schemas.openxmlformats.org/officeDocument/2006/relationships/image" Target="../media/image114.pn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116.jp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9" Type="http://schemas.openxmlformats.org/officeDocument/2006/relationships/image" Target="../media/image91.png"/><Relationship Id="rId21" Type="http://schemas.openxmlformats.org/officeDocument/2006/relationships/image" Target="../media/image118.png"/><Relationship Id="rId34" Type="http://schemas.openxmlformats.org/officeDocument/2006/relationships/image" Target="../media/image8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17.png"/><Relationship Id="rId29" Type="http://schemas.openxmlformats.org/officeDocument/2006/relationships/image" Target="../media/image26.png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12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8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119.png"/><Relationship Id="rId35" Type="http://schemas.openxmlformats.org/officeDocument/2006/relationships/image" Target="../media/image8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33" Type="http://schemas.openxmlformats.org/officeDocument/2006/relationships/image" Target="../media/image91.png"/><Relationship Id="rId38" Type="http://schemas.openxmlformats.org/officeDocument/2006/relationships/image" Target="../media/image123.jp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22.jp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90.png"/><Relationship Id="rId37" Type="http://schemas.openxmlformats.org/officeDocument/2006/relationships/image" Target="../media/image8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8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88.png"/><Relationship Id="rId35" Type="http://schemas.openxmlformats.org/officeDocument/2006/relationships/image" Target="../media/image8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24.jp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02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3950" y="4021137"/>
              <a:ext cx="190500" cy="1889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212" y="0"/>
              <a:ext cx="1335880" cy="2708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775" y="4762"/>
              <a:ext cx="238125" cy="10890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525"/>
              <a:ext cx="523875" cy="46624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975" y="5480049"/>
              <a:ext cx="514351" cy="13731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325" y="4762"/>
              <a:ext cx="385762" cy="1739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881562"/>
              <a:ext cx="442913" cy="19573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313" y="4762"/>
              <a:ext cx="814388" cy="4025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212" y="4867274"/>
              <a:ext cx="978694" cy="1990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825" y="9525"/>
              <a:ext cx="833437" cy="683418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16979" y="304801"/>
            <a:ext cx="9170196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 </a:t>
            </a:r>
            <a:r>
              <a:rPr lang="en-IN" spc="-65" dirty="0"/>
              <a:t>MACHINE LEARNING PROJECT  </a:t>
            </a:r>
            <a:endParaRPr spc="-2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933575" y="1744663"/>
            <a:ext cx="9663111" cy="25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       </a:t>
            </a:r>
          </a:p>
          <a:p>
            <a:pPr marL="12700">
              <a:lnSpc>
                <a:spcPct val="100000"/>
              </a:lnSpc>
              <a:spcBef>
                <a:spcPts val="3784"/>
              </a:spcBef>
            </a:pPr>
            <a:r>
              <a:rPr sz="3200" spc="-10" dirty="0"/>
              <a:t>UNDERSTANDING</a:t>
            </a:r>
            <a:r>
              <a:rPr sz="3200" dirty="0"/>
              <a:t> AND</a:t>
            </a:r>
            <a:r>
              <a:rPr sz="3200" spc="10" dirty="0"/>
              <a:t> </a:t>
            </a:r>
            <a:r>
              <a:rPr sz="3200" spc="-5" dirty="0"/>
              <a:t>PREDICTING</a:t>
            </a:r>
            <a:r>
              <a:rPr sz="3200" dirty="0"/>
              <a:t> </a:t>
            </a:r>
            <a:r>
              <a:rPr sz="3200" spc="-20" dirty="0"/>
              <a:t>BANK</a:t>
            </a:r>
            <a:r>
              <a:rPr sz="3200" spc="5" dirty="0"/>
              <a:t> </a:t>
            </a:r>
            <a:r>
              <a:rPr sz="3200" spc="-15" dirty="0"/>
              <a:t>CUSTOMER</a:t>
            </a:r>
            <a:r>
              <a:rPr sz="3200" spc="5" dirty="0"/>
              <a:t> </a:t>
            </a:r>
            <a:r>
              <a:rPr sz="3200" dirty="0"/>
              <a:t>CHURN</a:t>
            </a:r>
          </a:p>
        </p:txBody>
      </p:sp>
      <p:sp>
        <p:nvSpPr>
          <p:cNvPr id="16" name="object 16"/>
          <p:cNvSpPr/>
          <p:nvPr/>
        </p:nvSpPr>
        <p:spPr>
          <a:xfrm>
            <a:off x="536027" y="4351281"/>
            <a:ext cx="10279380" cy="0"/>
          </a:xfrm>
          <a:custGeom>
            <a:avLst/>
            <a:gdLst/>
            <a:ahLst/>
            <a:cxnLst/>
            <a:rect l="l" t="t" r="r" b="b"/>
            <a:pathLst>
              <a:path w="10279380">
                <a:moveTo>
                  <a:pt x="0" y="0"/>
                </a:moveTo>
                <a:lnTo>
                  <a:pt x="10279117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46544" y="4558284"/>
            <a:ext cx="32924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5" dirty="0">
                <a:latin typeface="Tw Cen MT"/>
                <a:cs typeface="Tw Cen MT"/>
              </a:rPr>
              <a:t>NISHANT GHAWALKAR</a:t>
            </a:r>
            <a:endParaRPr sz="2000" dirty="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774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FFFF"/>
                </a:solidFill>
              </a:rPr>
              <a:t>CUSTOMER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BREAKDOWN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-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GEOGRAPHY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50" y="2827338"/>
            <a:ext cx="7817291" cy="35417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85239" y="1749044"/>
            <a:ext cx="717232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France,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1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Germany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Spain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There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were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twice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many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than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Spain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or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Germany.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784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</a:rPr>
              <a:t>CUSTOMERS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WHO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EXITED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-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GEOGRAPHY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925" y="2927351"/>
            <a:ext cx="5105399" cy="34416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23329" y="1767332"/>
            <a:ext cx="8071484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France,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1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Germany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Spain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800" spc="-7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see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Germany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had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most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followed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Spain.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8551" y="554227"/>
            <a:ext cx="3726179" cy="1549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8900"/>
              </a:lnSpc>
              <a:spcBef>
                <a:spcPts val="580"/>
              </a:spcBef>
            </a:pPr>
            <a:r>
              <a:rPr sz="3600" spc="-10" dirty="0">
                <a:solidFill>
                  <a:srgbClr val="FFFFFF"/>
                </a:solidFill>
              </a:rPr>
              <a:t>CUSTOMERS </a:t>
            </a:r>
            <a:r>
              <a:rPr sz="3600" dirty="0">
                <a:solidFill>
                  <a:srgbClr val="FFFFFF"/>
                </a:solidFill>
              </a:rPr>
              <a:t>WHO </a:t>
            </a:r>
            <a:r>
              <a:rPr sz="3600" spc="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EXITED</a:t>
            </a:r>
            <a:r>
              <a:rPr sz="3600" spc="-3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–</a:t>
            </a:r>
            <a:r>
              <a:rPr sz="3600" spc="-3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GENDER</a:t>
            </a:r>
            <a:r>
              <a:rPr sz="3600" spc="-3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&amp; </a:t>
            </a:r>
            <a:r>
              <a:rPr sz="3600" spc="-98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GEOGRAPHY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4119" y="0"/>
            <a:ext cx="3457623" cy="3128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4118" y="3368519"/>
            <a:ext cx="3457623" cy="347519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908902" y="0"/>
            <a:ext cx="3283585" cy="3090545"/>
            <a:chOff x="8908902" y="0"/>
            <a:chExt cx="3283585" cy="30905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9039" y="472440"/>
              <a:ext cx="155448" cy="155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1167" y="1539239"/>
              <a:ext cx="192024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8902" y="0"/>
              <a:ext cx="3283097" cy="309029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908902" y="3368519"/>
            <a:ext cx="3283585" cy="3489960"/>
            <a:chOff x="8908902" y="3368519"/>
            <a:chExt cx="3283585" cy="348996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4216" y="4864607"/>
              <a:ext cx="192024" cy="192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8902" y="3368519"/>
              <a:ext cx="3283097" cy="34894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24767" y="2410459"/>
            <a:ext cx="3613150" cy="4139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80975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first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plot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shows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the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breakdown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of </a:t>
            </a:r>
            <a:r>
              <a:rPr sz="1800" spc="-484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exited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gender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rest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800" spc="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plots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look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at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gender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exited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from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France,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Germany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and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Spain.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w Cen MT"/>
              <a:cs typeface="Tw Cen MT"/>
            </a:endParaRPr>
          </a:p>
          <a:p>
            <a:pPr marL="12700" marR="5080">
              <a:lnSpc>
                <a:spcPct val="100000"/>
              </a:lnSpc>
            </a:pP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From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these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plots, 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can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see that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there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were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higher number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female customers who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exited,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France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had the highest number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female customers who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bank and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Germany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had the highest </a:t>
            </a:r>
            <a:r>
              <a:rPr sz="2000" spc="-5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number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0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Male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who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bank.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5383" y="734059"/>
            <a:ext cx="465328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10" dirty="0">
                <a:solidFill>
                  <a:srgbClr val="FFFFFF"/>
                </a:solidFill>
              </a:rPr>
              <a:t>CUSTOMERS</a:t>
            </a:r>
            <a:r>
              <a:rPr sz="3600" spc="-5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BY</a:t>
            </a:r>
            <a:r>
              <a:rPr sz="3600" spc="-5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GENDER </a:t>
            </a:r>
            <a:r>
              <a:rPr sz="3600" spc="-98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AND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30" dirty="0">
                <a:solidFill>
                  <a:srgbClr val="FFFFFF"/>
                </a:solidFill>
              </a:rPr>
              <a:t>COUNTRY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49109"/>
            <a:chOff x="6096000" y="0"/>
            <a:chExt cx="6096000" cy="68491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5" y="0"/>
              <a:ext cx="420624" cy="515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7" y="1539239"/>
              <a:ext cx="192024" cy="192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5" y="3047"/>
              <a:ext cx="307848" cy="15483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000" y="0"/>
              <a:ext cx="6096000" cy="68437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36041" y="2434844"/>
            <a:ext cx="4341495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plots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look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at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gender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breakdown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800" spc="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all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 and customers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each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country.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800" spc="-484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see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that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has 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highest female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male customers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0153" y="874267"/>
            <a:ext cx="665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36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CARD</a:t>
            </a:r>
            <a:endParaRPr sz="3600">
              <a:latin typeface="Tw Cen MT"/>
              <a:cs typeface="Tw Cen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16037" y="2903538"/>
            <a:ext cx="7108818" cy="377983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361438" y="1907540"/>
            <a:ext cx="902843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plot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shows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whether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had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card and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if</a:t>
            </a:r>
            <a:r>
              <a:rPr sz="18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exited.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had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a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credit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card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more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than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did not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possess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a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credit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card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5613"/>
            <a:ext cx="6138419" cy="386238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49572" y="368300"/>
            <a:ext cx="8077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DISTRIBUTION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GENDER</a:t>
            </a:r>
            <a:endParaRPr sz="3600">
              <a:latin typeface="Tw Cen MT"/>
              <a:cs typeface="Tw Cen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190808" y="2995613"/>
            <a:ext cx="6001385" cy="3853815"/>
            <a:chOff x="6190808" y="2995613"/>
            <a:chExt cx="6001385" cy="3853815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4216" y="4864608"/>
              <a:ext cx="192024" cy="1920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0808" y="2995613"/>
              <a:ext cx="6001191" cy="38481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49572" y="1321308"/>
            <a:ext cx="83381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plots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above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look at the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credit score distribution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20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female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and male customers. </a:t>
            </a:r>
            <a:r>
              <a:rPr sz="2000" spc="-5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There is no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significant difference in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distribution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20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both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gender's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credit scores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56325"/>
            <a:ext cx="6024561" cy="40767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2577" y="112267"/>
            <a:ext cx="87420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CREDIT SCORE 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DISTRIBUTION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–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VS </a:t>
            </a: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NOT </a:t>
            </a:r>
            <a:r>
              <a:rPr sz="3600" spc="-9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endParaRPr sz="3600">
              <a:latin typeface="Tw Cen MT"/>
              <a:cs typeface="Tw Cen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176959" y="2756325"/>
            <a:ext cx="5995670" cy="4102100"/>
            <a:chOff x="6176959" y="2756325"/>
            <a:chExt cx="5995670" cy="410210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4215" y="4864607"/>
              <a:ext cx="192024" cy="1920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76959" y="2756325"/>
              <a:ext cx="5995588" cy="41016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567813" y="1337564"/>
            <a:ext cx="92703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plots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above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show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distribution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800" spc="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not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exit.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had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roughly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lower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average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score.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16251"/>
            <a:ext cx="6096000" cy="38353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37653" y="200659"/>
            <a:ext cx="8218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DISTRIBUTION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VS</a:t>
            </a:r>
            <a:r>
              <a:rPr sz="36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NOT</a:t>
            </a:r>
            <a:r>
              <a:rPr sz="36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endParaRPr sz="3600">
              <a:latin typeface="Tw Cen MT"/>
              <a:cs typeface="Tw Cen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196012" y="3016251"/>
            <a:ext cx="5996305" cy="3832860"/>
            <a:chOff x="6196012" y="3016251"/>
            <a:chExt cx="5996305" cy="383286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6012" y="3016251"/>
              <a:ext cx="5995986" cy="380999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80463" y="1221740"/>
            <a:ext cx="1017079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plots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below show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age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distribution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 who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 who did not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exit.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age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distribution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 who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looks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close to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normally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distributed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while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age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distribution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 who did not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exit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positively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skewed.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56733"/>
            <a:ext cx="12192000" cy="3801745"/>
            <a:chOff x="0" y="3056733"/>
            <a:chExt cx="12192000" cy="3801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4216" y="4864608"/>
              <a:ext cx="192024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056733"/>
              <a:ext cx="12191997" cy="380126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4753" y="755395"/>
            <a:ext cx="10003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Tw Cen MT"/>
                <a:cs typeface="Tw Cen MT"/>
              </a:rPr>
              <a:t>PLOT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VS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(HUE:</a:t>
            </a: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EXITED)</a:t>
            </a:r>
            <a:endParaRPr sz="3600">
              <a:latin typeface="Tw Cen MT"/>
              <a:cs typeface="Tw Cen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80463" y="1697228"/>
            <a:ext cx="910209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plot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below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is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scatterplot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800" spc="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points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color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coded 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whether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not.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seen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majority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8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people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were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between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40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60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years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old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779779"/>
            <a:ext cx="749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DECISION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TREE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–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30" dirty="0">
                <a:solidFill>
                  <a:srgbClr val="FFFFFF"/>
                </a:solidFill>
              </a:rPr>
              <a:t>FEATURE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IMPORTANCE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687" y="1876426"/>
            <a:ext cx="6831011" cy="38877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08377" y="1950211"/>
            <a:ext cx="21647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Top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Features:</a:t>
            </a:r>
            <a:endParaRPr sz="1800">
              <a:latin typeface="Tw Cen MT"/>
              <a:cs typeface="Tw Cen MT"/>
            </a:endParaRPr>
          </a:p>
          <a:p>
            <a:pPr marL="355600" indent="-342900">
              <a:lnSpc>
                <a:spcPts val="2135"/>
              </a:lnSpc>
              <a:spcBef>
                <a:spcPts val="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endParaRPr sz="1800">
              <a:latin typeface="Tw Cen MT"/>
              <a:cs typeface="Tw Cen MT"/>
            </a:endParaRPr>
          </a:p>
          <a:p>
            <a:pPr marL="355600" indent="-342900">
              <a:lnSpc>
                <a:spcPts val="213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Number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Products</a:t>
            </a:r>
            <a:endParaRPr sz="1800">
              <a:latin typeface="Tw Cen MT"/>
              <a:cs typeface="Tw Cen MT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Balance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0"/>
              <a:ext cx="1166018" cy="23669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49650"/>
              <a:ext cx="219075" cy="6604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81512"/>
              <a:ext cx="242886" cy="2362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836" y="4867275"/>
              <a:ext cx="975519" cy="1990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0416" y="3048"/>
              <a:ext cx="307848" cy="15483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4216" y="4864608"/>
              <a:ext cx="192024" cy="192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516117" y="0"/>
              <a:ext cx="8991600" cy="1828800"/>
            </a:xfrm>
            <a:custGeom>
              <a:avLst/>
              <a:gdLst/>
              <a:ahLst/>
              <a:cxnLst/>
              <a:rect l="l" t="t" r="r" b="b"/>
              <a:pathLst>
                <a:path w="8991600" h="1828800">
                  <a:moveTo>
                    <a:pt x="0" y="0"/>
                  </a:moveTo>
                  <a:lnTo>
                    <a:pt x="8991600" y="0"/>
                  </a:lnTo>
                  <a:lnTo>
                    <a:pt x="89916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431685" y="605027"/>
            <a:ext cx="1134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00" dirty="0">
                <a:solidFill>
                  <a:srgbClr val="FFFFFF"/>
                </a:solidFill>
              </a:rPr>
              <a:t>W</a:t>
            </a:r>
            <a:r>
              <a:rPr sz="3200" spc="204" dirty="0">
                <a:solidFill>
                  <a:srgbClr val="FFFFFF"/>
                </a:solidFill>
              </a:rPr>
              <a:t>H</a:t>
            </a:r>
            <a:r>
              <a:rPr sz="3200" spc="195" dirty="0">
                <a:solidFill>
                  <a:srgbClr val="FFFFFF"/>
                </a:solidFill>
              </a:rPr>
              <a:t>Y</a:t>
            </a:r>
            <a:r>
              <a:rPr sz="3200" dirty="0">
                <a:solidFill>
                  <a:srgbClr val="FFFFFF"/>
                </a:solidFill>
              </a:rPr>
              <a:t>?</a:t>
            </a:r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1594857" y="2322067"/>
            <a:ext cx="7736840" cy="282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My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motivation:</a:t>
            </a:r>
            <a:endParaRPr sz="2400">
              <a:latin typeface="Tw Cen MT"/>
              <a:cs typeface="Tw Cen MT"/>
            </a:endParaRPr>
          </a:p>
          <a:p>
            <a:pPr marL="96520">
              <a:lnSpc>
                <a:spcPts val="2845"/>
              </a:lnSpc>
            </a:pP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-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Interest in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Cognitive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Science,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Human Behavior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Psychology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w Cen MT"/>
              <a:cs typeface="Tw Cen MT"/>
            </a:endParaRPr>
          </a:p>
          <a:p>
            <a:pPr marL="12700">
              <a:lnSpc>
                <a:spcPts val="2845"/>
              </a:lnSpc>
            </a:pP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Promotional</a:t>
            </a:r>
            <a:r>
              <a:rPr sz="24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offers:</a:t>
            </a:r>
            <a:endParaRPr sz="2400">
              <a:latin typeface="Tw Cen MT"/>
              <a:cs typeface="Tw Cen MT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-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w Cen MT"/>
                <a:cs typeface="Tw Cen MT"/>
              </a:rPr>
              <a:t>Always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get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offers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to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join banks in the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mail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Curious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about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leave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if</a:t>
            </a:r>
            <a:r>
              <a:rPr sz="2400" spc="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it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could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be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predicted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60680" marR="5080">
              <a:lnSpc>
                <a:spcPts val="3910"/>
              </a:lnSpc>
              <a:spcBef>
                <a:spcPts val="570"/>
              </a:spcBef>
            </a:pPr>
            <a:r>
              <a:rPr spc="-5" dirty="0"/>
              <a:t>INTRODUCTION </a:t>
            </a:r>
            <a:r>
              <a:rPr spc="-40" dirty="0"/>
              <a:t>TO </a:t>
            </a:r>
            <a:r>
              <a:rPr spc="-10" dirty="0"/>
              <a:t>LOGISTIC </a:t>
            </a:r>
            <a:r>
              <a:rPr spc="-5" dirty="0"/>
              <a:t>REGRESSION </a:t>
            </a:r>
            <a:r>
              <a:rPr dirty="0"/>
              <a:t>– </a:t>
            </a:r>
            <a:r>
              <a:rPr spc="-20" dirty="0"/>
              <a:t>BASE </a:t>
            </a:r>
            <a:r>
              <a:rPr spc="-980" dirty="0"/>
              <a:t> </a:t>
            </a:r>
            <a:r>
              <a:rPr spc="-50" dirty="0"/>
              <a:t>RATE</a:t>
            </a:r>
            <a:r>
              <a:rPr spc="-1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266822" y="2809877"/>
            <a:ext cx="10772775" cy="4039235"/>
            <a:chOff x="1266822" y="2809877"/>
            <a:chExt cx="10772775" cy="4039235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4215" y="4864607"/>
              <a:ext cx="192024" cy="1920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6822" y="2809877"/>
              <a:ext cx="10164762" cy="396158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92533" y="1764284"/>
            <a:ext cx="741362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Logistic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Regression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Classifier 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was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chosen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rate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model.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rate </a:t>
            </a:r>
            <a:r>
              <a:rPr sz="1800" spc="-4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model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is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used to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compare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how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other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models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perform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against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 it.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7973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</a:rPr>
              <a:t>LOGISTIC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REGRESSION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–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25" dirty="0">
                <a:solidFill>
                  <a:srgbClr val="FFFFFF"/>
                </a:solidFill>
              </a:rPr>
              <a:t>HOW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IT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20" dirty="0">
                <a:solidFill>
                  <a:srgbClr val="FFFFFF"/>
                </a:solidFill>
              </a:rPr>
              <a:t>WORKS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510" y="1865312"/>
            <a:ext cx="6641381" cy="12318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097911" y="1793082"/>
            <a:ext cx="4094479" cy="5055870"/>
            <a:chOff x="8097911" y="1793082"/>
            <a:chExt cx="4094479" cy="505587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7911" y="1793082"/>
              <a:ext cx="4094088" cy="34607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91553" y="3496564"/>
            <a:ext cx="683577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1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Θ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(x) –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Dependent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w Cen MT"/>
                <a:cs typeface="Tw Cen MT"/>
              </a:rPr>
              <a:t>Variable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(in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 our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analysis,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‘Exited’)</a:t>
            </a:r>
            <a:endParaRPr sz="2200">
              <a:latin typeface="Tw Cen MT"/>
              <a:cs typeface="Tw Cen MT"/>
            </a:endParaRPr>
          </a:p>
          <a:p>
            <a:pPr marL="354965" marR="5080" indent="-342900">
              <a:lnSpc>
                <a:spcPts val="271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(xi)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Independent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w Cen MT"/>
                <a:cs typeface="Tw Cen MT"/>
              </a:rPr>
              <a:t>Variable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(the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variable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predicts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event)</a:t>
            </a:r>
            <a:endParaRPr sz="2200">
              <a:latin typeface="Tw Cen MT"/>
              <a:cs typeface="Tw Cen MT"/>
            </a:endParaRPr>
          </a:p>
          <a:p>
            <a:pPr marL="355600" indent="-342900">
              <a:lnSpc>
                <a:spcPts val="248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Cambria Math"/>
                <a:cs typeface="Cambria Math"/>
              </a:rPr>
              <a:t>⍺</a:t>
            </a:r>
            <a:r>
              <a:rPr sz="2200" spc="10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-</a:t>
            </a: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Constant</a:t>
            </a:r>
            <a:endParaRPr sz="2200">
              <a:latin typeface="Tw Cen MT"/>
              <a:cs typeface="Tw Cen MT"/>
            </a:endParaRPr>
          </a:p>
          <a:p>
            <a:pPr marL="355600" indent="-342900">
              <a:lnSpc>
                <a:spcPts val="263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Β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– coefficient of</a:t>
            </a:r>
            <a:r>
              <a:rPr sz="2200" spc="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predictor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variable</a:t>
            </a:r>
            <a:endParaRPr sz="2200">
              <a:latin typeface="Tw Cen MT"/>
              <a:cs typeface="Tw Cen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Logit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function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(aka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sigmoid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 function)</a:t>
            </a:r>
            <a:endParaRPr sz="2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7860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CLASS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IMBALANCE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–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EVALUATION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METRIC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2254503"/>
            <a:ext cx="9734550" cy="34036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1300" marR="436880" indent="-228600" algn="just">
              <a:lnSpc>
                <a:spcPct val="110000"/>
              </a:lnSpc>
              <a:spcBef>
                <a:spcPts val="85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This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dataset is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example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 a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class imbalance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problem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because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 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uneven distribution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900" spc="-509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did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did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not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exit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 bank. </a:t>
            </a:r>
            <a:r>
              <a:rPr sz="1900" spc="-75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handle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this,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use 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SMOTEENN method 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which </a:t>
            </a:r>
            <a:r>
              <a:rPr sz="19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combines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over-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under-sampling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using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SMOTE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Edited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Nearest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Neighbors</a:t>
            </a:r>
            <a:endParaRPr sz="1900">
              <a:latin typeface="Tw Cen MT"/>
              <a:cs typeface="Tw Cen MT"/>
            </a:endParaRPr>
          </a:p>
          <a:p>
            <a:pPr marL="241300" marR="5080" indent="-228600">
              <a:lnSpc>
                <a:spcPct val="110000"/>
              </a:lnSpc>
              <a:spcBef>
                <a:spcPts val="975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case,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evaluating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our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model’s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algorithm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based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on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accuracy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wrong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thing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measure. </a:t>
            </a:r>
            <a:r>
              <a:rPr sz="1900" spc="-80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900" spc="-509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will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have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take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into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consideration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Positive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Negative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Errors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 use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metric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evaluate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our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model's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performance.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25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Positives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(Type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I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Error): </a:t>
            </a:r>
            <a:r>
              <a:rPr sz="1900" spc="-55" dirty="0">
                <a:solidFill>
                  <a:srgbClr val="FFFFFF"/>
                </a:solidFill>
                <a:latin typeface="Tw Cen MT"/>
                <a:cs typeface="Tw Cen MT"/>
              </a:rPr>
              <a:t>You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predict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that 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will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leave,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but do not.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Negatives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(Type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II Error): </a:t>
            </a:r>
            <a:r>
              <a:rPr sz="1900" spc="-55" dirty="0">
                <a:solidFill>
                  <a:srgbClr val="FFFFFF"/>
                </a:solidFill>
                <a:latin typeface="Tw Cen MT"/>
                <a:cs typeface="Tw Cen MT"/>
              </a:rPr>
              <a:t>You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predict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will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not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leave,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but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does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leave.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Which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error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should </a:t>
            </a:r>
            <a:r>
              <a:rPr sz="1900" spc="-2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be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more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concerned about?</a:t>
            </a:r>
            <a:endParaRPr sz="19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5029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FFFFFF"/>
                </a:solidFill>
              </a:rPr>
              <a:t>HYPERPARAMETER</a:t>
            </a:r>
            <a:r>
              <a:rPr sz="3600" spc="-6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TUNING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19447" y="4196190"/>
            <a:ext cx="8221663" cy="584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19447" y="3263408"/>
            <a:ext cx="4152900" cy="4445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219448" y="4864608"/>
            <a:ext cx="8820150" cy="1984375"/>
            <a:chOff x="3219448" y="4864608"/>
            <a:chExt cx="8820150" cy="19843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9448" y="5104297"/>
              <a:ext cx="8221663" cy="50037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19447" y="2329044"/>
            <a:ext cx="4152900" cy="584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99501" y="2364740"/>
            <a:ext cx="1947545" cy="122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AdaBoost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Classifier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9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w Cen MT"/>
              <a:cs typeface="Tw Cen MT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SVM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2277" y="4272788"/>
            <a:ext cx="140271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Decision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Tree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9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Random</a:t>
            </a:r>
            <a:r>
              <a:rPr sz="1800" spc="-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Forest: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144" y="0"/>
            <a:ext cx="1167765" cy="2368550"/>
            <a:chOff x="9144" y="0"/>
            <a:chExt cx="1167765" cy="2368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5" y="3047"/>
              <a:ext cx="27432" cy="2185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9" y="2176272"/>
              <a:ext cx="195071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20" y="3047"/>
              <a:ext cx="371856" cy="1813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" y="1801367"/>
              <a:ext cx="192023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64" y="3047"/>
              <a:ext cx="374904" cy="1432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92" y="0"/>
              <a:ext cx="155448" cy="914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263" y="1420367"/>
              <a:ext cx="192023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263" y="902208"/>
              <a:ext cx="192023" cy="192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80" y="0"/>
              <a:ext cx="423671" cy="5273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176" y="487680"/>
              <a:ext cx="149352" cy="1493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4" y="1801367"/>
              <a:ext cx="124968" cy="128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015" y="1380744"/>
              <a:ext cx="146304" cy="4785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215" y="1847088"/>
              <a:ext cx="115823" cy="11277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0" y="3547871"/>
            <a:ext cx="219710" cy="664845"/>
            <a:chOff x="0" y="3547871"/>
            <a:chExt cx="219710" cy="66484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32" y="4020311"/>
              <a:ext cx="192024" cy="192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3547871"/>
              <a:ext cx="140208" cy="48463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0" y="2802114"/>
            <a:ext cx="4944745" cy="4044315"/>
            <a:chOff x="0" y="2802114"/>
            <a:chExt cx="4944745" cy="4044315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063" y="4660391"/>
              <a:ext cx="27432" cy="21854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15" y="4480560"/>
              <a:ext cx="192024" cy="192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5626607"/>
              <a:ext cx="73152" cy="1219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350" y="2802114"/>
              <a:ext cx="4801420" cy="17363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313" y="4649115"/>
              <a:ext cx="4801420" cy="202429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488438" y="41147"/>
            <a:ext cx="88925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ALL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MODEL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40" dirty="0">
                <a:solidFill>
                  <a:srgbClr val="FFFFFF"/>
                </a:solidFill>
              </a:rPr>
              <a:t>EVALUATIONS</a:t>
            </a:r>
            <a:r>
              <a:rPr sz="3200" dirty="0">
                <a:solidFill>
                  <a:srgbClr val="FFFFFF"/>
                </a:solidFill>
              </a:rPr>
              <a:t> –</a:t>
            </a:r>
            <a:r>
              <a:rPr sz="3200" spc="-5" dirty="0">
                <a:solidFill>
                  <a:srgbClr val="FFFFFF"/>
                </a:solidFill>
              </a:rPr>
              <a:t> </a:t>
            </a:r>
            <a:r>
              <a:rPr sz="3200" spc="-15" dirty="0">
                <a:solidFill>
                  <a:srgbClr val="FFFFFF"/>
                </a:solidFill>
              </a:rPr>
              <a:t>CLASSIFICATION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REPORT</a:t>
            </a:r>
            <a:endParaRPr sz="3200"/>
          </a:p>
        </p:txBody>
      </p:sp>
      <p:pic>
        <p:nvPicPr>
          <p:cNvPr id="36" name="object 3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54642" y="636587"/>
            <a:ext cx="4780207" cy="1984548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354642" y="2797347"/>
            <a:ext cx="4780208" cy="17411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3350" y="636587"/>
            <a:ext cx="4801420" cy="1984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8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98" y="6858000"/>
                </a:lnTo>
                <a:lnTo>
                  <a:pt x="12191998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144" y="0"/>
            <a:ext cx="1167765" cy="2368550"/>
            <a:chOff x="9144" y="0"/>
            <a:chExt cx="1167765" cy="2368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5" y="3047"/>
              <a:ext cx="27432" cy="2185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9" y="2176272"/>
              <a:ext cx="195071" cy="192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20" y="3047"/>
              <a:ext cx="371856" cy="18135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" y="1801367"/>
              <a:ext cx="192023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64" y="3047"/>
              <a:ext cx="374904" cy="1432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92" y="0"/>
              <a:ext cx="155448" cy="914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263" y="1420367"/>
              <a:ext cx="192023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263" y="902208"/>
              <a:ext cx="192023" cy="192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80" y="0"/>
              <a:ext cx="423671" cy="5273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176" y="487680"/>
              <a:ext cx="149352" cy="1493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4" y="1801367"/>
              <a:ext cx="124968" cy="128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015" y="1380744"/>
              <a:ext cx="146304" cy="4785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215" y="1847088"/>
              <a:ext cx="115823" cy="11277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0" y="3547871"/>
            <a:ext cx="219710" cy="664845"/>
            <a:chOff x="0" y="3547871"/>
            <a:chExt cx="219710" cy="66484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32" y="4020311"/>
              <a:ext cx="192024" cy="1920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3547871"/>
              <a:ext cx="140208" cy="48463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0" y="846137"/>
            <a:ext cx="6378575" cy="6000115"/>
            <a:chOff x="0" y="846137"/>
            <a:chExt cx="6378575" cy="6000115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063" y="4660391"/>
              <a:ext cx="27432" cy="21854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15" y="4480559"/>
              <a:ext cx="192024" cy="192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5626607"/>
              <a:ext cx="73152" cy="1219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1" y="846137"/>
              <a:ext cx="6373609" cy="599757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222504" y="4864608"/>
            <a:ext cx="978535" cy="1993900"/>
            <a:chOff x="222504" y="4864608"/>
            <a:chExt cx="978535" cy="1993900"/>
          </a:xfrm>
        </p:grpSpPr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2504" y="5041391"/>
              <a:ext cx="371855" cy="18044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4256" y="4864608"/>
              <a:ext cx="195072" cy="1920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7848" y="5422391"/>
              <a:ext cx="377952" cy="14264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6928" y="5943600"/>
              <a:ext cx="155448" cy="914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2647" y="5245608"/>
              <a:ext cx="192023" cy="1920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647" y="5763767"/>
              <a:ext cx="192023" cy="1920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7512" y="6330695"/>
              <a:ext cx="420624" cy="5181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8512" y="6220967"/>
              <a:ext cx="152400" cy="149351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637121" y="157988"/>
            <a:ext cx="4172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MODEL</a:t>
            </a:r>
            <a:r>
              <a:rPr sz="3600" spc="-50" dirty="0">
                <a:solidFill>
                  <a:srgbClr val="FFFFFF"/>
                </a:solidFill>
              </a:rPr>
              <a:t> </a:t>
            </a:r>
            <a:r>
              <a:rPr sz="3600" spc="-35" dirty="0">
                <a:solidFill>
                  <a:srgbClr val="FFFFFF"/>
                </a:solidFill>
              </a:rPr>
              <a:t>COMPARISON</a:t>
            </a:r>
            <a:endParaRPr sz="3600"/>
          </a:p>
        </p:txBody>
      </p:sp>
      <p:grpSp>
        <p:nvGrpSpPr>
          <p:cNvPr id="35" name="object 35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607266" y="0"/>
            <a:ext cx="5470525" cy="4116070"/>
            <a:chOff x="6607266" y="0"/>
            <a:chExt cx="5470525" cy="4116070"/>
          </a:xfrm>
        </p:grpSpPr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31167" y="1539239"/>
              <a:ext cx="192024" cy="1920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07266" y="835210"/>
              <a:ext cx="5470432" cy="328038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547599" y="4519676"/>
            <a:ext cx="4991100" cy="1113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The ROC graph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w Cen MT"/>
                <a:cs typeface="Tw Cen MT"/>
              </a:rPr>
              <a:t>allows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w Cen MT"/>
                <a:cs typeface="Tw Cen MT"/>
              </a:rPr>
              <a:t>you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to classify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your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errors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w Cen MT"/>
                <a:cs typeface="Tw Cen MT"/>
              </a:rPr>
              <a:t>your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w Cen MT"/>
                <a:cs typeface="Tw Cen MT"/>
              </a:rPr>
              <a:t>true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labels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false </a:t>
            </a:r>
            <a:r>
              <a:rPr sz="2400" spc="-6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labels.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1969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SU</a:t>
            </a:r>
            <a:r>
              <a:rPr sz="3600" spc="-5" dirty="0">
                <a:solidFill>
                  <a:srgbClr val="FFFFFF"/>
                </a:solidFill>
              </a:rPr>
              <a:t>MM</a:t>
            </a:r>
            <a:r>
              <a:rPr sz="3600" dirty="0">
                <a:solidFill>
                  <a:srgbClr val="FFFFFF"/>
                </a:solidFill>
              </a:rPr>
              <a:t>A</a:t>
            </a:r>
            <a:r>
              <a:rPr sz="3600" spc="-180" dirty="0">
                <a:solidFill>
                  <a:srgbClr val="FFFFFF"/>
                </a:solidFill>
              </a:rPr>
              <a:t>R</a:t>
            </a:r>
            <a:r>
              <a:rPr sz="3600" dirty="0">
                <a:solidFill>
                  <a:srgbClr val="FFFFFF"/>
                </a:solidFill>
              </a:rPr>
              <a:t>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2216256"/>
            <a:ext cx="9650730" cy="34537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Germany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had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most customers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Tw Cen MT"/>
                <a:cs typeface="Tw Cen MT"/>
              </a:rPr>
              <a:t>followed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Spain</a:t>
            </a:r>
            <a:endParaRPr sz="1900">
              <a:latin typeface="Tw Cen MT"/>
              <a:cs typeface="Tw Cen MT"/>
            </a:endParaRPr>
          </a:p>
          <a:p>
            <a:pPr marL="241300" marR="5080" indent="-228600">
              <a:lnSpc>
                <a:spcPct val="98400"/>
              </a:lnSpc>
              <a:spcBef>
                <a:spcPts val="107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There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were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a higher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number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900" spc="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female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exited.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had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 highest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number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female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Germany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had the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highest number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900" spc="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male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 </a:t>
            </a:r>
            <a:r>
              <a:rPr sz="1900" spc="-509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3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had the highest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 female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and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male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There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no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significant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difference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distribution</a:t>
            </a:r>
            <a:r>
              <a:rPr sz="19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900" spc="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both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gender's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scores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3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had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roughly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Tw Cen MT"/>
                <a:cs typeface="Tw Cen MT"/>
              </a:rPr>
              <a:t>lower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average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credit score.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had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card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than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did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not possess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card.</a:t>
            </a:r>
            <a:endParaRPr sz="19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10"/>
              </a:spcBef>
              <a:buSzPct val="126315"/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majority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900" spc="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people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who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exited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Tw Cen MT"/>
                <a:cs typeface="Tw Cen MT"/>
              </a:rPr>
              <a:t>were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between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40 and</a:t>
            </a:r>
            <a:r>
              <a:rPr sz="19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dirty="0">
                <a:solidFill>
                  <a:srgbClr val="FFFFFF"/>
                </a:solidFill>
                <a:latin typeface="Tw Cen MT"/>
                <a:cs typeface="Tw Cen MT"/>
              </a:rPr>
              <a:t>60 </a:t>
            </a:r>
            <a:r>
              <a:rPr sz="1900" spc="-10" dirty="0">
                <a:solidFill>
                  <a:srgbClr val="FFFFFF"/>
                </a:solidFill>
                <a:latin typeface="Tw Cen MT"/>
                <a:cs typeface="Tw Cen MT"/>
              </a:rPr>
              <a:t>years</a:t>
            </a:r>
            <a:r>
              <a:rPr sz="19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Tw Cen MT"/>
                <a:cs typeface="Tw Cen MT"/>
              </a:rPr>
              <a:t>old</a:t>
            </a:r>
            <a:endParaRPr sz="19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0899" y="264667"/>
            <a:ext cx="264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THE</a:t>
            </a:r>
            <a:r>
              <a:rPr sz="3600" spc="-80" dirty="0">
                <a:solidFill>
                  <a:srgbClr val="FFFFFF"/>
                </a:solidFill>
              </a:rPr>
              <a:t> </a:t>
            </a:r>
            <a:r>
              <a:rPr sz="3600" spc="-30" dirty="0">
                <a:solidFill>
                  <a:srgbClr val="FFFFFF"/>
                </a:solidFill>
              </a:rPr>
              <a:t>ANALYSIS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32848" y="915035"/>
            <a:ext cx="4872990" cy="53384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Descriptive Analytics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w Cen MT"/>
                <a:cs typeface="Tw Cen MT"/>
              </a:rPr>
              <a:t>What’s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Happening?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 marL="12700" marR="5080">
              <a:lnSpc>
                <a:spcPct val="109400"/>
              </a:lnSpc>
              <a:spcBef>
                <a:spcPts val="645"/>
              </a:spcBef>
            </a:pP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Generally,</a:t>
            </a:r>
            <a:r>
              <a:rPr sz="1600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600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600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600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1600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40-60</a:t>
            </a:r>
            <a:r>
              <a:rPr sz="1600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years</a:t>
            </a:r>
            <a:r>
              <a:rPr sz="1600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old,</a:t>
            </a:r>
            <a:r>
              <a:rPr sz="1600" spc="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have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lower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score and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have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credit card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more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prone </a:t>
            </a:r>
            <a:r>
              <a:rPr sz="1600" spc="-4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bank.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Diagnostic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Analytics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it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happening?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 marL="12700" marR="240029">
              <a:lnSpc>
                <a:spcPct val="109200"/>
              </a:lnSpc>
              <a:spcBef>
                <a:spcPts val="670"/>
              </a:spcBef>
            </a:pPr>
            <a:r>
              <a:rPr sz="1600" spc="-6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will need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collect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more information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ask further 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questions.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data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our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decision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tree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model,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600" spc="-4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know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that customers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major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contributor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in them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leaving the bank.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Predictive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Analytics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Tw Cen MT"/>
                <a:cs typeface="Tw Cen MT"/>
              </a:rPr>
              <a:t>What’s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likely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happen?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 marL="12700" marR="160020">
              <a:lnSpc>
                <a:spcPct val="109400"/>
              </a:lnSpc>
              <a:spcBef>
                <a:spcPts val="665"/>
              </a:spcBef>
            </a:pP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our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Logistic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Regression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or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Decision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w Cen MT"/>
                <a:cs typeface="Tw Cen MT"/>
              </a:rPr>
              <a:t>Tree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model,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not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only can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predict if</a:t>
            </a:r>
            <a:r>
              <a:rPr sz="1600" spc="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will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exit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the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bank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or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not, </a:t>
            </a:r>
            <a:r>
              <a:rPr sz="1600" spc="-4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can also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get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the probability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6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them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leaving.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Prescriptive Analytics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–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do</a:t>
            </a:r>
            <a:r>
              <a:rPr sz="18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Tw Cen MT"/>
                <a:cs typeface="Tw Cen MT"/>
              </a:rPr>
              <a:t> do?</a:t>
            </a:r>
            <a:r>
              <a:rPr sz="180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w Cen MT"/>
                <a:cs typeface="Tw Cen MT"/>
              </a:rPr>
              <a:t>:</a:t>
            </a:r>
            <a:endParaRPr sz="1800">
              <a:latin typeface="Tw Cen MT"/>
              <a:cs typeface="Tw Cen MT"/>
            </a:endParaRPr>
          </a:p>
          <a:p>
            <a:pPr marL="12700" marR="149225">
              <a:lnSpc>
                <a:spcPct val="109400"/>
              </a:lnSpc>
              <a:spcBef>
                <a:spcPts val="645"/>
              </a:spcBef>
            </a:pPr>
            <a:r>
              <a:rPr sz="1600" spc="-6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can use our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probability scores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6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exiting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to 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devise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strategies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6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retention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plans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i.e.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providing </a:t>
            </a:r>
            <a:r>
              <a:rPr sz="1600" spc="-4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incentives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to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customers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at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risk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6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exiting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bank.</a:t>
            </a:r>
            <a:endParaRPr sz="16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6673" y="0"/>
            <a:ext cx="5622925" cy="6849109"/>
            <a:chOff x="6416673" y="0"/>
            <a:chExt cx="5622925" cy="68491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7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4" y="5693663"/>
              <a:ext cx="301751" cy="11551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6" y="4864608"/>
              <a:ext cx="192024" cy="192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4" y="5044439"/>
              <a:ext cx="310896" cy="18044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6673" y="993358"/>
              <a:ext cx="5565778" cy="5337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581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PROBLEM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35" dirty="0">
                <a:solidFill>
                  <a:srgbClr val="FFFFFF"/>
                </a:solidFill>
              </a:rPr>
              <a:t>STATEMENT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&amp;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RECAP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50314" y="1860804"/>
            <a:ext cx="9592310" cy="352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0320" indent="-228600">
              <a:lnSpc>
                <a:spcPct val="120000"/>
              </a:lnSpc>
              <a:spcBef>
                <a:spcPts val="100"/>
              </a:spcBef>
              <a:buSzPct val="128571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spc="-5" dirty="0">
                <a:solidFill>
                  <a:srgbClr val="FFFFFF"/>
                </a:solidFill>
                <a:latin typeface="Tw Cen MT"/>
                <a:cs typeface="Tw Cen MT"/>
              </a:rPr>
              <a:t>Problem:</a:t>
            </a:r>
            <a:r>
              <a:rPr sz="1400" b="1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losing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is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interested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gaining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insights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about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if</a:t>
            </a:r>
            <a:r>
              <a:rPr sz="1400" spc="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predict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is </a:t>
            </a:r>
            <a:r>
              <a:rPr sz="1400" spc="-3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at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 risk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400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so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offer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them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incentives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w Cen MT"/>
                <a:cs typeface="Tw Cen MT"/>
              </a:rPr>
              <a:t>stay.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Ultimately,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reduces to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4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binary</a:t>
            </a:r>
            <a:r>
              <a:rPr sz="1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 </a:t>
            </a:r>
            <a:r>
              <a:rPr sz="1400" b="1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cs typeface="Tw Cen MT"/>
              </a:rPr>
              <a:t>classification problem</a:t>
            </a:r>
            <a:r>
              <a:rPr sz="1400" b="1" spc="-5" dirty="0">
                <a:solidFill>
                  <a:srgbClr val="FFFFFF"/>
                </a:solidFill>
                <a:latin typeface="Tw Cen MT"/>
                <a:cs typeface="Tw Cen MT"/>
              </a:rPr>
              <a:t>.</a:t>
            </a:r>
            <a:endParaRPr sz="14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SzPct val="128571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spc="-5" dirty="0">
                <a:solidFill>
                  <a:srgbClr val="FFFFFF"/>
                </a:solidFill>
                <a:latin typeface="Tw Cen MT"/>
                <a:cs typeface="Tw Cen MT"/>
              </a:rPr>
              <a:t>Need </a:t>
            </a:r>
            <a:r>
              <a:rPr sz="1400" b="1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400" b="1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Tw Cen MT"/>
                <a:cs typeface="Tw Cen MT"/>
              </a:rPr>
              <a:t>Application:</a:t>
            </a:r>
            <a:r>
              <a:rPr sz="1400" b="1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need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prevent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customers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leaving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endParaRPr sz="1400">
              <a:latin typeface="Tw Cen MT"/>
              <a:cs typeface="Tw Cen MT"/>
            </a:endParaRPr>
          </a:p>
          <a:p>
            <a:pPr marL="12700" marR="264160" algn="just">
              <a:lnSpc>
                <a:spcPct val="119300"/>
              </a:lnSpc>
              <a:spcBef>
                <a:spcPts val="1090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It is important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that rather than just predicting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if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 bank customer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will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exit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 bank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or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not,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would rather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have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an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estimate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probability that the customer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will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exit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 bank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or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not. </a:t>
            </a:r>
            <a:r>
              <a:rPr sz="1400" spc="-60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could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rank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 customers </a:t>
            </a:r>
            <a:r>
              <a:rPr sz="1400" spc="-35" dirty="0">
                <a:solidFill>
                  <a:srgbClr val="FFFFFF"/>
                </a:solidFill>
                <a:latin typeface="Tw Cen MT"/>
                <a:cs typeface="Tw Cen MT"/>
              </a:rPr>
              <a:t>by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their probability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of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leaving, and allocate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an 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incentive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budget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 to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highest probabilities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in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hopes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400" spc="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retaining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them.</a:t>
            </a:r>
            <a:endParaRPr sz="14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600" b="1" spc="-20" dirty="0">
                <a:solidFill>
                  <a:srgbClr val="FFFFFF"/>
                </a:solidFill>
                <a:latin typeface="Tw Cen MT"/>
                <a:cs typeface="Tw Cen MT"/>
              </a:rPr>
              <a:t>Two</a:t>
            </a:r>
            <a:r>
              <a:rPr sz="16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w Cen MT"/>
                <a:cs typeface="Tw Cen MT"/>
              </a:rPr>
              <a:t>problems</a:t>
            </a:r>
            <a:r>
              <a:rPr sz="16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600" b="1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1600" b="1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w Cen MT"/>
                <a:cs typeface="Tw Cen MT"/>
              </a:rPr>
              <a:t>approach:</a:t>
            </a:r>
            <a:endParaRPr sz="1600">
              <a:latin typeface="Tw Cen MT"/>
              <a:cs typeface="Tw Cen MT"/>
            </a:endParaRPr>
          </a:p>
          <a:p>
            <a:pPr marL="355600" marR="14604" indent="-342900">
              <a:lnSpc>
                <a:spcPct val="110700"/>
              </a:lnSpc>
              <a:spcBef>
                <a:spcPts val="745"/>
              </a:spcBef>
              <a:buSzPct val="128571"/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Predicting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will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leave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but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does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not.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is called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positive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be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expensive,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inconvenient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time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consuming </a:t>
            </a:r>
            <a:r>
              <a:rPr sz="1400" spc="-3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all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parties.</a:t>
            </a:r>
            <a:endParaRPr sz="1400">
              <a:latin typeface="Tw Cen MT"/>
              <a:cs typeface="Tw Cen MT"/>
            </a:endParaRPr>
          </a:p>
          <a:p>
            <a:pPr marL="355600" marR="5080" indent="-342900">
              <a:lnSpc>
                <a:spcPct val="116300"/>
              </a:lnSpc>
              <a:spcBef>
                <a:spcPts val="570"/>
              </a:spcBef>
              <a:buSzPct val="128571"/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No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incentive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offers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provided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but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leaves.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is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called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false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negative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would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like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prevent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these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as it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results </a:t>
            </a:r>
            <a:r>
              <a:rPr sz="1400" spc="-3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in lost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revenue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Exactly,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what </a:t>
            </a:r>
            <a:r>
              <a:rPr sz="1400" spc="-1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trying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prevent!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915" y="404876"/>
            <a:ext cx="4495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FFFF"/>
                </a:solidFill>
              </a:rPr>
              <a:t>POTENTIAL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SOLUTIONS: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05071" y="1883300"/>
            <a:ext cx="9719945" cy="346138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000" b="1" dirty="0">
                <a:solidFill>
                  <a:srgbClr val="FFFFFF"/>
                </a:solidFill>
                <a:latin typeface="Tw Cen MT"/>
                <a:cs typeface="Tw Cen MT"/>
              </a:rPr>
              <a:t>Solution</a:t>
            </a:r>
            <a:r>
              <a:rPr sz="2000" b="1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w Cen MT"/>
                <a:cs typeface="Tw Cen MT"/>
              </a:rPr>
              <a:t>1:</a:t>
            </a:r>
            <a:endParaRPr sz="2000">
              <a:latin typeface="Tw Cen MT"/>
              <a:cs typeface="Tw Cen MT"/>
            </a:endParaRPr>
          </a:p>
          <a:p>
            <a:pPr marL="241300" marR="178435" indent="-228600">
              <a:lnSpc>
                <a:spcPct val="110000"/>
              </a:lnSpc>
              <a:spcBef>
                <a:spcPts val="930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9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rank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probability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200" spc="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set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aside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w Cen MT"/>
                <a:cs typeface="Tw Cen MT"/>
              </a:rPr>
              <a:t>budget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incentivize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those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not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leave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endParaRPr sz="2200">
              <a:latin typeface="Tw Cen MT"/>
              <a:cs typeface="Tw Cen MT"/>
            </a:endParaRPr>
          </a:p>
          <a:p>
            <a:pPr marL="241300" marR="5080" indent="-228600">
              <a:lnSpc>
                <a:spcPct val="110000"/>
              </a:lnSpc>
              <a:spcBef>
                <a:spcPts val="985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Flipping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this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approach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around,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rank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highest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expected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loss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if</a:t>
            </a:r>
            <a:r>
              <a:rPr sz="2200" spc="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lose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business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reach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out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those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customers.</a:t>
            </a:r>
            <a:endParaRPr sz="2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200" b="1" spc="-5" dirty="0">
                <a:solidFill>
                  <a:srgbClr val="FFFFFF"/>
                </a:solidFill>
                <a:latin typeface="Tw Cen MT"/>
                <a:cs typeface="Tw Cen MT"/>
              </a:rPr>
              <a:t>Solution</a:t>
            </a:r>
            <a:r>
              <a:rPr sz="2200" b="1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w Cen MT"/>
                <a:cs typeface="Tw Cen MT"/>
              </a:rPr>
              <a:t>2:</a:t>
            </a:r>
            <a:endParaRPr sz="2200">
              <a:latin typeface="Tw Cen MT"/>
              <a:cs typeface="Tw Cen MT"/>
            </a:endParaRPr>
          </a:p>
          <a:p>
            <a:pPr marL="241300" marR="725805" indent="-228600">
              <a:lnSpc>
                <a:spcPct val="110000"/>
              </a:lnSpc>
              <a:spcBef>
                <a:spcPts val="985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Provide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training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staff</a:t>
            </a:r>
            <a:r>
              <a:rPr sz="2200" spc="7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w Cen MT"/>
                <a:cs typeface="Tw Cen MT"/>
              </a:rPr>
              <a:t>improve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services.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Track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measure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performances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analytics.</a:t>
            </a:r>
            <a:endParaRPr sz="22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601" y="928115"/>
            <a:ext cx="18135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</a:rPr>
              <a:t>OBJECTIVE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625083" y="0"/>
            <a:ext cx="7567295" cy="6848475"/>
          </a:xfrm>
          <a:custGeom>
            <a:avLst/>
            <a:gdLst/>
            <a:ahLst/>
            <a:cxnLst/>
            <a:rect l="l" t="t" r="r" b="b"/>
            <a:pathLst>
              <a:path w="7567295" h="6848475">
                <a:moveTo>
                  <a:pt x="7566916" y="0"/>
                </a:moveTo>
                <a:lnTo>
                  <a:pt x="0" y="0"/>
                </a:lnTo>
                <a:lnTo>
                  <a:pt x="0" y="6848475"/>
                </a:lnTo>
                <a:lnTo>
                  <a:pt x="7566916" y="6848475"/>
                </a:lnTo>
                <a:lnTo>
                  <a:pt x="7566916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4207" y="1104900"/>
            <a:ext cx="5410200" cy="24612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469900" marR="229870" indent="-457200">
              <a:lnSpc>
                <a:spcPts val="2780"/>
              </a:lnSpc>
              <a:spcBef>
                <a:spcPts val="259"/>
              </a:spcBef>
              <a:buSzPct val="125000"/>
              <a:buAutoNum type="arabicPeriod"/>
              <a:tabLst>
                <a:tab pos="469265" algn="l"/>
                <a:tab pos="469900" algn="l"/>
              </a:tabLst>
            </a:pPr>
            <a:r>
              <a:rPr sz="2000" spc="-8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understand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factors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contributed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most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2000" spc="-5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bank.</a:t>
            </a:r>
            <a:endParaRPr sz="2000">
              <a:latin typeface="Tw Cen MT"/>
              <a:cs typeface="Tw Cen MT"/>
            </a:endParaRPr>
          </a:p>
          <a:p>
            <a:pPr marL="469900" marR="5080" indent="-457200">
              <a:lnSpc>
                <a:spcPct val="113500"/>
              </a:lnSpc>
              <a:spcBef>
                <a:spcPts val="455"/>
              </a:spcBef>
              <a:buSzPct val="125000"/>
              <a:buAutoNum type="arabicPeriod"/>
              <a:tabLst>
                <a:tab pos="469265" algn="l"/>
                <a:tab pos="469900" algn="l"/>
              </a:tabLst>
            </a:pPr>
            <a:r>
              <a:rPr sz="2000" spc="-8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create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model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predicts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if</a:t>
            </a:r>
            <a:r>
              <a:rPr sz="20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will </a:t>
            </a:r>
            <a:r>
              <a:rPr sz="2000" spc="-5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leave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bank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not.</a:t>
            </a:r>
            <a:endParaRPr sz="2000">
              <a:latin typeface="Tw Cen MT"/>
              <a:cs typeface="Tw Cen MT"/>
            </a:endParaRPr>
          </a:p>
          <a:p>
            <a:pPr marL="469900" marR="125095" indent="-457200">
              <a:lnSpc>
                <a:spcPct val="113500"/>
              </a:lnSpc>
              <a:spcBef>
                <a:spcPts val="580"/>
              </a:spcBef>
              <a:buSzPct val="125000"/>
              <a:buAutoNum type="arabicPeriod"/>
              <a:tabLst>
                <a:tab pos="469265" algn="l"/>
                <a:tab pos="469900" algn="l"/>
              </a:tabLst>
            </a:pPr>
            <a:r>
              <a:rPr sz="2000" spc="-85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create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improve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existing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customer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retention </a:t>
            </a:r>
            <a:r>
              <a:rPr sz="2000" spc="-5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strategies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e.g.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incentive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offers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501" y="2178811"/>
            <a:ext cx="307086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IMPLEMENTATION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OF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THIS 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MODEL WILL 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ALLOW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BANK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MAKE INFORMED DECISIONS </a:t>
            </a:r>
            <a:r>
              <a:rPr sz="1800" spc="-484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REGARDING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CUSTOMERS.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751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</a:rPr>
              <a:t>QUESTIONS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40" dirty="0">
                <a:solidFill>
                  <a:srgbClr val="FFFFFF"/>
                </a:solidFill>
              </a:rPr>
              <a:t>TO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ASK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GOING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FORWARD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2218798"/>
            <a:ext cx="9445625" cy="351027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10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female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bank?</a:t>
            </a:r>
            <a:endParaRPr sz="2200">
              <a:latin typeface="Tw Cen MT"/>
              <a:cs typeface="Tw Cen MT"/>
            </a:endParaRPr>
          </a:p>
          <a:p>
            <a:pPr marL="241300" marR="406400" indent="-228600">
              <a:lnSpc>
                <a:spcPct val="110000"/>
              </a:lnSpc>
              <a:spcBef>
                <a:spcPts val="980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cards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moving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business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other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better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rates?</a:t>
            </a:r>
            <a:endParaRPr sz="2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40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years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-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60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years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w Cen MT"/>
                <a:cs typeface="Tw Cen MT"/>
              </a:rPr>
              <a:t>range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exiting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bank?</a:t>
            </a:r>
            <a:endParaRPr sz="2200">
              <a:latin typeface="Tw Cen MT"/>
              <a:cs typeface="Tw Cen MT"/>
            </a:endParaRPr>
          </a:p>
          <a:p>
            <a:pPr marL="241300" marR="5080" indent="-228600">
              <a:lnSpc>
                <a:spcPct val="110000"/>
              </a:lnSpc>
              <a:spcBef>
                <a:spcPts val="985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Does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w Cen MT"/>
                <a:cs typeface="Tw Cen MT"/>
              </a:rPr>
              <a:t>have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bigger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market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France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than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Spain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Germany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based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on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customers?</a:t>
            </a:r>
            <a:endParaRPr sz="2200">
              <a:latin typeface="Tw Cen MT"/>
              <a:cs typeface="Tw Cen MT"/>
            </a:endParaRPr>
          </a:p>
          <a:p>
            <a:pPr marL="241300" marR="521970" indent="-228600">
              <a:lnSpc>
                <a:spcPct val="110000"/>
              </a:lnSpc>
              <a:spcBef>
                <a:spcPts val="980"/>
              </a:spcBef>
              <a:buSzPct val="127272"/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it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possible to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gather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data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on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metrics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like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satisfaction score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that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can </a:t>
            </a:r>
            <a:r>
              <a:rPr sz="2200" spc="-59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provide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us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insights?</a:t>
            </a:r>
            <a:endParaRPr sz="22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4295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FFFFFF"/>
                </a:solidFill>
              </a:rPr>
              <a:t>POTENTIAL</a:t>
            </a:r>
            <a:r>
              <a:rPr sz="3600" spc="-4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ADDITIONS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2268728"/>
            <a:ext cx="9394825" cy="334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best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w Cen MT"/>
                <a:cs typeface="Tw Cen MT"/>
              </a:rPr>
              <a:t>way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to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improve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customer retention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is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train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staff</a:t>
            </a:r>
            <a:r>
              <a:rPr sz="15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customer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relation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best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practices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and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investing in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their </a:t>
            </a:r>
            <a:r>
              <a:rPr sz="1500" spc="-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skills.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Some suggestions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that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be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explored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are: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Empowering</a:t>
            </a:r>
            <a:r>
              <a:rPr sz="15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employees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Allow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consumers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self-service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Stay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consistent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across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all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w Cen MT"/>
                <a:cs typeface="Tw Cen MT"/>
              </a:rPr>
              <a:t>touch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points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Educate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on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financial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literacy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Embrace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financial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technology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Become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advisor,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not just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lender,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small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businesses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Segment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your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client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and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create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personalized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customer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experiences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Keep</a:t>
            </a:r>
            <a:r>
              <a:rPr sz="15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iterating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on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processes</a:t>
            </a:r>
            <a:endParaRPr sz="15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1020571"/>
            <a:ext cx="4888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</a:rPr>
              <a:t>LOOKING</a:t>
            </a:r>
            <a:r>
              <a:rPr sz="3600" spc="-30" dirty="0">
                <a:solidFill>
                  <a:srgbClr val="FFFFFF"/>
                </a:solidFill>
              </a:rPr>
              <a:t> </a:t>
            </a:r>
            <a:r>
              <a:rPr sz="3600" spc="-40" dirty="0">
                <a:solidFill>
                  <a:srgbClr val="FFFFFF"/>
                </a:solidFill>
              </a:rPr>
              <a:t>TO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THE</a:t>
            </a:r>
            <a:r>
              <a:rPr sz="3600" spc="-25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FUTURE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2268728"/>
            <a:ext cx="9707880" cy="318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This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problem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w Cen MT"/>
                <a:cs typeface="Tw Cen MT"/>
              </a:rPr>
              <a:t>was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about</a:t>
            </a:r>
            <a:r>
              <a:rPr sz="15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equipping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5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actionable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knowledge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regarding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customers.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When</a:t>
            </a:r>
            <a:r>
              <a:rPr sz="15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modeling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data,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 </a:t>
            </a:r>
            <a:r>
              <a:rPr sz="1500" spc="-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should not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use the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predictive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metric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our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final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solution.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Instead,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should use the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information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get</a:t>
            </a:r>
            <a:r>
              <a:rPr sz="15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from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modeling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and </a:t>
            </a:r>
            <a:r>
              <a:rPr sz="1500" spc="15" dirty="0">
                <a:solidFill>
                  <a:srgbClr val="FFFFFF"/>
                </a:solidFill>
                <a:latin typeface="Tw Cen MT"/>
                <a:cs typeface="Tw Cen MT"/>
              </a:rPr>
              <a:t>arm </a:t>
            </a:r>
            <a:r>
              <a:rPr sz="1500" spc="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bank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staff</a:t>
            </a:r>
            <a:r>
              <a:rPr sz="1500" spc="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so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can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carry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out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informed decision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making.</a:t>
            </a:r>
            <a:endParaRPr sz="1500">
              <a:latin typeface="Tw Cen MT"/>
              <a:cs typeface="Tw Cen MT"/>
            </a:endParaRPr>
          </a:p>
          <a:p>
            <a:pPr marL="12700" marR="65405">
              <a:lnSpc>
                <a:spcPct val="100000"/>
              </a:lnSpc>
              <a:spcBef>
                <a:spcPts val="1005"/>
              </a:spcBef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Another thing the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could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do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start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collecting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data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on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features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e.g.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how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long the customer has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been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500" spc="-4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bank,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satisfaction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etc. These things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might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help us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improve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our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model, especially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collecting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data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this 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customer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dataset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w Cen MT"/>
                <a:cs typeface="Tw Cen MT"/>
              </a:rPr>
              <a:t>was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relatively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small.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Once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have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more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data,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can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go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back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improve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our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predictions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well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as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gain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further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insights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see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if</a:t>
            </a:r>
            <a:r>
              <a:rPr sz="1500" spc="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anything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has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changed 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now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that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have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more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customer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information.</a:t>
            </a:r>
            <a:endParaRPr sz="15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After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our attempts to understand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why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customers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are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the bank,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can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flip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the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problem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around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and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ask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ourselves: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features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contribute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most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to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retaining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their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Tw Cen MT"/>
                <a:cs typeface="Tw Cen MT"/>
              </a:rPr>
              <a:t>services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with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bank?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features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cause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w Cen MT"/>
                <a:cs typeface="Tw Cen MT"/>
              </a:rPr>
              <a:t>employees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not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5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quit?</a:t>
            </a:r>
            <a:endParaRPr sz="15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SzPct val="126666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is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most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valued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thing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about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bank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w Cen MT"/>
                <a:cs typeface="Tw Cen MT"/>
              </a:rPr>
              <a:t>by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5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500" dirty="0">
                <a:solidFill>
                  <a:srgbClr val="FFFFFF"/>
                </a:solidFill>
                <a:latin typeface="Tw Cen MT"/>
                <a:cs typeface="Tw Cen MT"/>
              </a:rPr>
              <a:t>customers?</a:t>
            </a:r>
            <a:endParaRPr sz="15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39143" y="4864608"/>
            <a:ext cx="600710" cy="1984375"/>
            <a:chOff x="11439143" y="4864608"/>
            <a:chExt cx="600710" cy="1984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5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5" y="4864608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5" y="6416039"/>
              <a:ext cx="19202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25340" cy="6858000"/>
          </a:xfrm>
          <a:custGeom>
            <a:avLst/>
            <a:gdLst/>
            <a:ahLst/>
            <a:cxnLst/>
            <a:rect l="l" t="t" r="r" b="b"/>
            <a:pathLst>
              <a:path w="4625340" h="6858000">
                <a:moveTo>
                  <a:pt x="0" y="6857999"/>
                </a:moveTo>
                <a:lnTo>
                  <a:pt x="4625083" y="6857999"/>
                </a:lnTo>
                <a:lnTo>
                  <a:pt x="46250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525" y="0"/>
            <a:ext cx="1166495" cy="2367280"/>
            <a:chOff x="9525" y="0"/>
            <a:chExt cx="1166495" cy="2367280"/>
          </a:xfrm>
        </p:grpSpPr>
        <p:sp>
          <p:nvSpPr>
            <p:cNvPr id="4" name="object 4"/>
            <p:cNvSpPr/>
            <p:nvPr/>
          </p:nvSpPr>
          <p:spPr>
            <a:xfrm>
              <a:off x="114300" y="4762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" y="2176462"/>
              <a:ext cx="190499" cy="190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0025" y="4762"/>
              <a:ext cx="370205" cy="1811655"/>
            </a:xfrm>
            <a:custGeom>
              <a:avLst/>
              <a:gdLst/>
              <a:ahLst/>
              <a:cxnLst/>
              <a:rect l="l" t="t" r="r" b="b"/>
              <a:pathLst>
                <a:path w="370205" h="1811655">
                  <a:moveTo>
                    <a:pt x="23812" y="0"/>
                  </a:moveTo>
                  <a:lnTo>
                    <a:pt x="0" y="0"/>
                  </a:lnTo>
                  <a:lnTo>
                    <a:pt x="0" y="993776"/>
                  </a:lnTo>
                  <a:lnTo>
                    <a:pt x="346075" y="1811338"/>
                  </a:lnTo>
                  <a:lnTo>
                    <a:pt x="369888" y="1801813"/>
                  </a:lnTo>
                  <a:lnTo>
                    <a:pt x="23812" y="989013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237" y="1801812"/>
              <a:ext cx="190500" cy="1889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750" y="0"/>
              <a:ext cx="412750" cy="1435735"/>
            </a:xfrm>
            <a:custGeom>
              <a:avLst/>
              <a:gdLst/>
              <a:ahLst/>
              <a:cxnLst/>
              <a:rect l="l" t="t" r="r" b="b"/>
              <a:pathLst>
                <a:path w="412750" h="1435735">
                  <a:moveTo>
                    <a:pt x="369887" y="1425587"/>
                  </a:moveTo>
                  <a:lnTo>
                    <a:pt x="28575" y="608025"/>
                  </a:lnTo>
                  <a:lnTo>
                    <a:pt x="28575" y="4762"/>
                  </a:lnTo>
                  <a:lnTo>
                    <a:pt x="0" y="4762"/>
                  </a:lnTo>
                  <a:lnTo>
                    <a:pt x="0" y="612787"/>
                  </a:lnTo>
                  <a:lnTo>
                    <a:pt x="350837" y="1435112"/>
                  </a:lnTo>
                  <a:lnTo>
                    <a:pt x="369887" y="1425587"/>
                  </a:lnTo>
                  <a:close/>
                </a:path>
                <a:path w="412750" h="1435735">
                  <a:moveTo>
                    <a:pt x="412750" y="300037"/>
                  </a:moveTo>
                  <a:lnTo>
                    <a:pt x="284162" y="0"/>
                  </a:lnTo>
                  <a:lnTo>
                    <a:pt x="260350" y="9525"/>
                  </a:lnTo>
                  <a:lnTo>
                    <a:pt x="384175" y="304800"/>
                  </a:lnTo>
                  <a:lnTo>
                    <a:pt x="384175" y="912812"/>
                  </a:lnTo>
                  <a:lnTo>
                    <a:pt x="412750" y="912812"/>
                  </a:lnTo>
                  <a:lnTo>
                    <a:pt x="412750" y="30003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962" y="1420812"/>
              <a:ext cx="190500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962" y="903287"/>
              <a:ext cx="190500" cy="190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422275" h="527050">
                  <a:moveTo>
                    <a:pt x="23812" y="0"/>
                  </a:moveTo>
                  <a:lnTo>
                    <a:pt x="0" y="9525"/>
                  </a:lnTo>
                  <a:lnTo>
                    <a:pt x="76200" y="195262"/>
                  </a:lnTo>
                  <a:lnTo>
                    <a:pt x="407987" y="527050"/>
                  </a:lnTo>
                  <a:lnTo>
                    <a:pt x="422275" y="508000"/>
                  </a:lnTo>
                  <a:lnTo>
                    <a:pt x="100012" y="18097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5" y="488950"/>
              <a:ext cx="147637" cy="1476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25" y="1382712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5" h="546100">
                  <a:moveTo>
                    <a:pt x="123825" y="433387"/>
                  </a:moveTo>
                  <a:lnTo>
                    <a:pt x="109537" y="419100"/>
                  </a:lnTo>
                  <a:lnTo>
                    <a:pt x="0" y="531812"/>
                  </a:lnTo>
                  <a:lnTo>
                    <a:pt x="9525" y="546100"/>
                  </a:lnTo>
                  <a:lnTo>
                    <a:pt x="123825" y="433387"/>
                  </a:lnTo>
                  <a:close/>
                </a:path>
                <a:path w="262255" h="546100">
                  <a:moveTo>
                    <a:pt x="261924" y="128587"/>
                  </a:moveTo>
                  <a:lnTo>
                    <a:pt x="133337" y="0"/>
                  </a:lnTo>
                  <a:lnTo>
                    <a:pt x="119049" y="14287"/>
                  </a:lnTo>
                  <a:lnTo>
                    <a:pt x="242874" y="133350"/>
                  </a:lnTo>
                  <a:lnTo>
                    <a:pt x="242874" y="476250"/>
                  </a:lnTo>
                  <a:lnTo>
                    <a:pt x="261924" y="476250"/>
                  </a:lnTo>
                  <a:lnTo>
                    <a:pt x="261924" y="12858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786" y="1849437"/>
              <a:ext cx="114300" cy="10795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0" y="3549650"/>
            <a:ext cx="219075" cy="660400"/>
            <a:chOff x="0" y="3549650"/>
            <a:chExt cx="219075" cy="6604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" y="4021137"/>
              <a:ext cx="190500" cy="1889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549650"/>
              <a:ext cx="138430" cy="481330"/>
            </a:xfrm>
            <a:custGeom>
              <a:avLst/>
              <a:gdLst/>
              <a:ahLst/>
              <a:cxnLst/>
              <a:rect l="l" t="t" r="r" b="b"/>
              <a:pathLst>
                <a:path w="138430" h="481329">
                  <a:moveTo>
                    <a:pt x="9525" y="0"/>
                  </a:moveTo>
                  <a:lnTo>
                    <a:pt x="0" y="9525"/>
                  </a:lnTo>
                  <a:lnTo>
                    <a:pt x="0" y="27109"/>
                  </a:lnTo>
                  <a:lnTo>
                    <a:pt x="114300" y="123825"/>
                  </a:lnTo>
                  <a:lnTo>
                    <a:pt x="114300" y="481012"/>
                  </a:lnTo>
                  <a:lnTo>
                    <a:pt x="138113" y="481012"/>
                  </a:lnTo>
                  <a:lnTo>
                    <a:pt x="138113" y="10953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4481512"/>
            <a:ext cx="243204" cy="2362200"/>
            <a:chOff x="0" y="4481512"/>
            <a:chExt cx="243204" cy="2362200"/>
          </a:xfrm>
        </p:grpSpPr>
        <p:sp>
          <p:nvSpPr>
            <p:cNvPr id="19" name="object 19"/>
            <p:cNvSpPr/>
            <p:nvPr/>
          </p:nvSpPr>
          <p:spPr>
            <a:xfrm>
              <a:off x="133350" y="4662487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7" y="4481512"/>
              <a:ext cx="190499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5627687"/>
              <a:ext cx="71755" cy="1216025"/>
            </a:xfrm>
            <a:custGeom>
              <a:avLst/>
              <a:gdLst/>
              <a:ahLst/>
              <a:cxnLst/>
              <a:rect l="l" t="t" r="r" b="b"/>
              <a:pathLst>
                <a:path w="71755" h="1216025">
                  <a:moveTo>
                    <a:pt x="14287" y="0"/>
                  </a:moveTo>
                  <a:lnTo>
                    <a:pt x="0" y="2381"/>
                  </a:lnTo>
                  <a:lnTo>
                    <a:pt x="0" y="62708"/>
                  </a:lnTo>
                  <a:lnTo>
                    <a:pt x="42862" y="236537"/>
                  </a:lnTo>
                  <a:lnTo>
                    <a:pt x="42862" y="1216024"/>
                  </a:lnTo>
                  <a:lnTo>
                    <a:pt x="71436" y="1216024"/>
                  </a:lnTo>
                  <a:lnTo>
                    <a:pt x="71436" y="231774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23836" y="4867275"/>
            <a:ext cx="975994" cy="1990725"/>
            <a:chOff x="223836" y="4867275"/>
            <a:chExt cx="975994" cy="1990725"/>
          </a:xfrm>
        </p:grpSpPr>
        <p:sp>
          <p:nvSpPr>
            <p:cNvPr id="23" name="object 23"/>
            <p:cNvSpPr/>
            <p:nvPr/>
          </p:nvSpPr>
          <p:spPr>
            <a:xfrm>
              <a:off x="223836" y="5041900"/>
              <a:ext cx="370205" cy="1802130"/>
            </a:xfrm>
            <a:custGeom>
              <a:avLst/>
              <a:gdLst/>
              <a:ahLst/>
              <a:cxnLst/>
              <a:rect l="l" t="t" r="r" b="b"/>
              <a:pathLst>
                <a:path w="370205" h="1802129">
                  <a:moveTo>
                    <a:pt x="346075" y="0"/>
                  </a:moveTo>
                  <a:lnTo>
                    <a:pt x="0" y="812800"/>
                  </a:lnTo>
                  <a:lnTo>
                    <a:pt x="0" y="1801812"/>
                  </a:lnTo>
                  <a:lnTo>
                    <a:pt x="23812" y="1801812"/>
                  </a:lnTo>
                  <a:lnTo>
                    <a:pt x="23812" y="822325"/>
                  </a:lnTo>
                  <a:lnTo>
                    <a:pt x="369888" y="9525"/>
                  </a:lnTo>
                  <a:lnTo>
                    <a:pt x="34607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50" y="4867275"/>
              <a:ext cx="190500" cy="1889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549" y="5422899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74650" y="9525"/>
                  </a:moveTo>
                  <a:lnTo>
                    <a:pt x="350837" y="0"/>
                  </a:lnTo>
                  <a:lnTo>
                    <a:pt x="4762" y="812800"/>
                  </a:lnTo>
                  <a:lnTo>
                    <a:pt x="0" y="817562"/>
                  </a:lnTo>
                  <a:lnTo>
                    <a:pt x="0" y="1425575"/>
                  </a:lnTo>
                  <a:lnTo>
                    <a:pt x="28575" y="1425575"/>
                  </a:lnTo>
                  <a:lnTo>
                    <a:pt x="28575" y="822325"/>
                  </a:lnTo>
                  <a:lnTo>
                    <a:pt x="374650" y="9525"/>
                  </a:lnTo>
                  <a:close/>
                </a:path>
                <a:path w="412750" h="1435100">
                  <a:moveTo>
                    <a:pt x="412750" y="522300"/>
                  </a:moveTo>
                  <a:lnTo>
                    <a:pt x="388937" y="522300"/>
                  </a:lnTo>
                  <a:lnTo>
                    <a:pt x="388937" y="1130312"/>
                  </a:lnTo>
                  <a:lnTo>
                    <a:pt x="260350" y="1425587"/>
                  </a:lnTo>
                  <a:lnTo>
                    <a:pt x="284162" y="1435100"/>
                  </a:lnTo>
                  <a:lnTo>
                    <a:pt x="412750" y="1135075"/>
                  </a:lnTo>
                  <a:lnTo>
                    <a:pt x="412750" y="52230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246687"/>
              <a:ext cx="190500" cy="190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764212"/>
              <a:ext cx="190500" cy="1905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924" y="6330949"/>
              <a:ext cx="417830" cy="517525"/>
            </a:xfrm>
            <a:custGeom>
              <a:avLst/>
              <a:gdLst/>
              <a:ahLst/>
              <a:cxnLst/>
              <a:rect l="l" t="t" r="r" b="b"/>
              <a:pathLst>
                <a:path w="417830" h="517525">
                  <a:moveTo>
                    <a:pt x="403225" y="0"/>
                  </a:moveTo>
                  <a:lnTo>
                    <a:pt x="76200" y="327024"/>
                  </a:lnTo>
                  <a:lnTo>
                    <a:pt x="71437" y="327024"/>
                  </a:lnTo>
                  <a:lnTo>
                    <a:pt x="0" y="507999"/>
                  </a:lnTo>
                  <a:lnTo>
                    <a:pt x="23812" y="517524"/>
                  </a:lnTo>
                  <a:lnTo>
                    <a:pt x="95250" y="341312"/>
                  </a:lnTo>
                  <a:lnTo>
                    <a:pt x="417513" y="1904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336" y="6221412"/>
              <a:ext cx="150019" cy="14763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97754" y="2858515"/>
            <a:ext cx="231648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3600" spc="-180" dirty="0">
                <a:solidFill>
                  <a:srgbClr val="FFFFFF"/>
                </a:solidFill>
                <a:latin typeface="Tw Cen MT"/>
                <a:cs typeface="Tw Cen MT"/>
              </a:rPr>
              <a:t>L</a:t>
            </a:r>
            <a:r>
              <a:rPr sz="3600" dirty="0">
                <a:solidFill>
                  <a:srgbClr val="FFFFFF"/>
                </a:solidFill>
                <a:latin typeface="Tw Cen MT"/>
                <a:cs typeface="Tw Cen MT"/>
              </a:rPr>
              <a:t>Y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TICAL  PIPELINE</a:t>
            </a:r>
            <a:endParaRPr sz="36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5083" y="0"/>
            <a:ext cx="7567295" cy="6848475"/>
          </a:xfrm>
          <a:custGeom>
            <a:avLst/>
            <a:gdLst/>
            <a:ahLst/>
            <a:cxnLst/>
            <a:rect l="l" t="t" r="r" b="b"/>
            <a:pathLst>
              <a:path w="7567295" h="6848475">
                <a:moveTo>
                  <a:pt x="7566916" y="0"/>
                </a:moveTo>
                <a:lnTo>
                  <a:pt x="0" y="0"/>
                </a:lnTo>
                <a:lnTo>
                  <a:pt x="0" y="6848475"/>
                </a:lnTo>
                <a:lnTo>
                  <a:pt x="7566916" y="6848475"/>
                </a:lnTo>
                <a:lnTo>
                  <a:pt x="7566916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94207" y="1091691"/>
            <a:ext cx="5478780" cy="6108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69900" marR="5080" indent="-457200">
              <a:lnSpc>
                <a:spcPts val="2300"/>
              </a:lnSpc>
              <a:spcBef>
                <a:spcPts val="204"/>
              </a:spcBef>
              <a:tabLst>
                <a:tab pos="469265" algn="l"/>
              </a:tabLst>
            </a:pPr>
            <a:r>
              <a:rPr sz="2000" spc="-5" dirty="0">
                <a:solidFill>
                  <a:srgbClr val="FFFFFF"/>
                </a:solidFill>
              </a:rPr>
              <a:t>1.	</a:t>
            </a:r>
            <a:r>
              <a:rPr sz="1600" spc="-5" dirty="0">
                <a:solidFill>
                  <a:srgbClr val="FFFFFF"/>
                </a:solidFill>
              </a:rPr>
              <a:t>First</a:t>
            </a:r>
            <a:r>
              <a:rPr sz="1600" spc="5" dirty="0">
                <a:solidFill>
                  <a:srgbClr val="FFFFFF"/>
                </a:solidFill>
              </a:rPr>
              <a:t> </a:t>
            </a:r>
            <a:r>
              <a:rPr sz="1600" dirty="0">
                <a:solidFill>
                  <a:srgbClr val="FFFFFF"/>
                </a:solidFill>
              </a:rPr>
              <a:t>approach </a:t>
            </a:r>
            <a:r>
              <a:rPr sz="1600" spc="-5" dirty="0">
                <a:solidFill>
                  <a:srgbClr val="FFFFFF"/>
                </a:solidFill>
              </a:rPr>
              <a:t>in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solving</a:t>
            </a:r>
            <a:r>
              <a:rPr sz="1600" spc="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the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problem is</a:t>
            </a:r>
            <a:r>
              <a:rPr sz="1600" spc="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obtaining</a:t>
            </a:r>
            <a:r>
              <a:rPr sz="1600" spc="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the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10" dirty="0">
                <a:solidFill>
                  <a:srgbClr val="FFFFFF"/>
                </a:solidFill>
              </a:rPr>
              <a:t>relevant </a:t>
            </a:r>
            <a:r>
              <a:rPr sz="1600" spc="-425" dirty="0">
                <a:solidFill>
                  <a:srgbClr val="FFFFFF"/>
                </a:solidFill>
              </a:rPr>
              <a:t> </a:t>
            </a:r>
            <a:r>
              <a:rPr sz="1600" dirty="0">
                <a:solidFill>
                  <a:srgbClr val="FFFFFF"/>
                </a:solidFill>
              </a:rPr>
              <a:t>data.</a:t>
            </a:r>
            <a:endParaRPr sz="1600"/>
          </a:p>
        </p:txBody>
      </p:sp>
      <p:sp>
        <p:nvSpPr>
          <p:cNvPr id="33" name="object 33"/>
          <p:cNvSpPr txBox="1"/>
          <p:nvPr/>
        </p:nvSpPr>
        <p:spPr>
          <a:xfrm>
            <a:off x="5294207" y="1801875"/>
            <a:ext cx="5640070" cy="6108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69900" marR="5080" indent="-457200">
              <a:lnSpc>
                <a:spcPts val="2300"/>
              </a:lnSpc>
              <a:spcBef>
                <a:spcPts val="204"/>
              </a:spcBef>
              <a:tabLst>
                <a:tab pos="469265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2.	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Cleaning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data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next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step.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This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includes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checking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null </a:t>
            </a:r>
            <a:r>
              <a:rPr sz="1600" spc="-4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values,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imputing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missing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values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checking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column names.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94207" y="2512060"/>
            <a:ext cx="5662295" cy="12084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69900" marR="5080" indent="-457200">
              <a:lnSpc>
                <a:spcPts val="2300"/>
              </a:lnSpc>
              <a:spcBef>
                <a:spcPts val="240"/>
              </a:spcBef>
              <a:tabLst>
                <a:tab pos="469265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3.	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Next,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explore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the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data to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gain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insights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into our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dataset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and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what it contains. This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includes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looking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outliers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or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unusual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data</a:t>
            </a:r>
            <a:endParaRPr sz="1600">
              <a:latin typeface="Tw Cen MT"/>
              <a:cs typeface="Tw Cen MT"/>
            </a:endParaRPr>
          </a:p>
          <a:p>
            <a:pPr marL="469900" marR="419100">
              <a:lnSpc>
                <a:spcPts val="2300"/>
              </a:lnSpc>
              <a:spcBef>
                <a:spcPts val="70"/>
              </a:spcBef>
            </a:pP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as </a:t>
            </a:r>
            <a:r>
              <a:rPr sz="1600" spc="-15" dirty="0">
                <a:solidFill>
                  <a:srgbClr val="FFFFFF"/>
                </a:solidFill>
                <a:latin typeface="Tw Cen MT"/>
                <a:cs typeface="Tw Cen MT"/>
              </a:rPr>
              <a:t>well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as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correlation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matrix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understand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relationship</a:t>
            </a:r>
            <a:r>
              <a:rPr sz="16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between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response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6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predictor</a:t>
            </a:r>
            <a:r>
              <a:rPr sz="16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variables.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94207" y="3825747"/>
            <a:ext cx="5613400" cy="6045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69900" marR="5080" indent="-457200">
              <a:lnSpc>
                <a:spcPts val="2280"/>
              </a:lnSpc>
              <a:spcBef>
                <a:spcPts val="200"/>
              </a:spcBef>
              <a:tabLst>
                <a:tab pos="469265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4.	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Modeling using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Machine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Learning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gives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us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our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predictive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power </a:t>
            </a:r>
            <a:r>
              <a:rPr sz="1600" spc="-4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whether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bank will lose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or not.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94207" y="4532883"/>
            <a:ext cx="5422265" cy="11931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469900" marR="5080" indent="-457200">
              <a:lnSpc>
                <a:spcPts val="2300"/>
              </a:lnSpc>
              <a:spcBef>
                <a:spcPts val="244"/>
              </a:spcBef>
              <a:tabLst>
                <a:tab pos="469265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5.	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Lastly,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interpret the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results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see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 what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can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conclude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about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example,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what</a:t>
            </a:r>
            <a:endParaRPr sz="1600">
              <a:latin typeface="Tw Cen MT"/>
              <a:cs typeface="Tw Cen MT"/>
            </a:endParaRPr>
          </a:p>
          <a:p>
            <a:pPr marL="469900" marR="5080">
              <a:lnSpc>
                <a:spcPts val="2280"/>
              </a:lnSpc>
            </a:pP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feature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variable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w Cen MT"/>
                <a:cs typeface="Tw Cen MT"/>
              </a:rPr>
              <a:t>was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most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indicative</a:t>
            </a:r>
            <a:r>
              <a:rPr sz="16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600" spc="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16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1600" spc="-4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w Cen MT"/>
                <a:cs typeface="Tw Cen MT"/>
              </a:rPr>
              <a:t>bank?</a:t>
            </a:r>
            <a:endParaRPr sz="1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25340" cy="6858000"/>
          </a:xfrm>
          <a:custGeom>
            <a:avLst/>
            <a:gdLst/>
            <a:ahLst/>
            <a:cxnLst/>
            <a:rect l="l" t="t" r="r" b="b"/>
            <a:pathLst>
              <a:path w="4625340" h="6858000">
                <a:moveTo>
                  <a:pt x="0" y="6857999"/>
                </a:moveTo>
                <a:lnTo>
                  <a:pt x="4625083" y="6857999"/>
                </a:lnTo>
                <a:lnTo>
                  <a:pt x="46250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525" y="0"/>
            <a:ext cx="1166495" cy="2367280"/>
            <a:chOff x="9525" y="0"/>
            <a:chExt cx="1166495" cy="2367280"/>
          </a:xfrm>
        </p:grpSpPr>
        <p:sp>
          <p:nvSpPr>
            <p:cNvPr id="4" name="object 4"/>
            <p:cNvSpPr/>
            <p:nvPr/>
          </p:nvSpPr>
          <p:spPr>
            <a:xfrm>
              <a:off x="114300" y="4762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" y="2176462"/>
              <a:ext cx="190499" cy="190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0025" y="4762"/>
              <a:ext cx="370205" cy="1811655"/>
            </a:xfrm>
            <a:custGeom>
              <a:avLst/>
              <a:gdLst/>
              <a:ahLst/>
              <a:cxnLst/>
              <a:rect l="l" t="t" r="r" b="b"/>
              <a:pathLst>
                <a:path w="370205" h="1811655">
                  <a:moveTo>
                    <a:pt x="23812" y="0"/>
                  </a:moveTo>
                  <a:lnTo>
                    <a:pt x="0" y="0"/>
                  </a:lnTo>
                  <a:lnTo>
                    <a:pt x="0" y="993776"/>
                  </a:lnTo>
                  <a:lnTo>
                    <a:pt x="346075" y="1811338"/>
                  </a:lnTo>
                  <a:lnTo>
                    <a:pt x="369888" y="1801813"/>
                  </a:lnTo>
                  <a:lnTo>
                    <a:pt x="23812" y="989013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237" y="1801812"/>
              <a:ext cx="190500" cy="1889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750" y="0"/>
              <a:ext cx="412750" cy="1435735"/>
            </a:xfrm>
            <a:custGeom>
              <a:avLst/>
              <a:gdLst/>
              <a:ahLst/>
              <a:cxnLst/>
              <a:rect l="l" t="t" r="r" b="b"/>
              <a:pathLst>
                <a:path w="412750" h="1435735">
                  <a:moveTo>
                    <a:pt x="369887" y="1425587"/>
                  </a:moveTo>
                  <a:lnTo>
                    <a:pt x="28575" y="608025"/>
                  </a:lnTo>
                  <a:lnTo>
                    <a:pt x="28575" y="4762"/>
                  </a:lnTo>
                  <a:lnTo>
                    <a:pt x="0" y="4762"/>
                  </a:lnTo>
                  <a:lnTo>
                    <a:pt x="0" y="612787"/>
                  </a:lnTo>
                  <a:lnTo>
                    <a:pt x="350837" y="1435112"/>
                  </a:lnTo>
                  <a:lnTo>
                    <a:pt x="369887" y="1425587"/>
                  </a:lnTo>
                  <a:close/>
                </a:path>
                <a:path w="412750" h="1435735">
                  <a:moveTo>
                    <a:pt x="412750" y="300037"/>
                  </a:moveTo>
                  <a:lnTo>
                    <a:pt x="284162" y="0"/>
                  </a:lnTo>
                  <a:lnTo>
                    <a:pt x="260350" y="9525"/>
                  </a:lnTo>
                  <a:lnTo>
                    <a:pt x="384175" y="304800"/>
                  </a:lnTo>
                  <a:lnTo>
                    <a:pt x="384175" y="912812"/>
                  </a:lnTo>
                  <a:lnTo>
                    <a:pt x="412750" y="912812"/>
                  </a:lnTo>
                  <a:lnTo>
                    <a:pt x="412750" y="30003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962" y="1420812"/>
              <a:ext cx="190500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962" y="903287"/>
              <a:ext cx="190500" cy="190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422275" h="527050">
                  <a:moveTo>
                    <a:pt x="23812" y="0"/>
                  </a:moveTo>
                  <a:lnTo>
                    <a:pt x="0" y="9525"/>
                  </a:lnTo>
                  <a:lnTo>
                    <a:pt x="76200" y="195262"/>
                  </a:lnTo>
                  <a:lnTo>
                    <a:pt x="407987" y="527050"/>
                  </a:lnTo>
                  <a:lnTo>
                    <a:pt x="422275" y="508000"/>
                  </a:lnTo>
                  <a:lnTo>
                    <a:pt x="100012" y="18097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5" y="488950"/>
              <a:ext cx="147637" cy="1476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25" y="1382712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5" h="546100">
                  <a:moveTo>
                    <a:pt x="123825" y="433387"/>
                  </a:moveTo>
                  <a:lnTo>
                    <a:pt x="109537" y="419100"/>
                  </a:lnTo>
                  <a:lnTo>
                    <a:pt x="0" y="531812"/>
                  </a:lnTo>
                  <a:lnTo>
                    <a:pt x="9525" y="546100"/>
                  </a:lnTo>
                  <a:lnTo>
                    <a:pt x="123825" y="433387"/>
                  </a:lnTo>
                  <a:close/>
                </a:path>
                <a:path w="262255" h="546100">
                  <a:moveTo>
                    <a:pt x="261924" y="128587"/>
                  </a:moveTo>
                  <a:lnTo>
                    <a:pt x="133337" y="0"/>
                  </a:lnTo>
                  <a:lnTo>
                    <a:pt x="119049" y="14287"/>
                  </a:lnTo>
                  <a:lnTo>
                    <a:pt x="242874" y="133350"/>
                  </a:lnTo>
                  <a:lnTo>
                    <a:pt x="242874" y="476250"/>
                  </a:lnTo>
                  <a:lnTo>
                    <a:pt x="261924" y="476250"/>
                  </a:lnTo>
                  <a:lnTo>
                    <a:pt x="261924" y="12858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786" y="1849437"/>
              <a:ext cx="114300" cy="10795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0" y="3549650"/>
            <a:ext cx="219075" cy="660400"/>
            <a:chOff x="0" y="3549650"/>
            <a:chExt cx="219075" cy="6604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" y="4021137"/>
              <a:ext cx="190500" cy="1889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549650"/>
              <a:ext cx="138430" cy="481330"/>
            </a:xfrm>
            <a:custGeom>
              <a:avLst/>
              <a:gdLst/>
              <a:ahLst/>
              <a:cxnLst/>
              <a:rect l="l" t="t" r="r" b="b"/>
              <a:pathLst>
                <a:path w="138430" h="481329">
                  <a:moveTo>
                    <a:pt x="9525" y="0"/>
                  </a:moveTo>
                  <a:lnTo>
                    <a:pt x="0" y="9525"/>
                  </a:lnTo>
                  <a:lnTo>
                    <a:pt x="0" y="27109"/>
                  </a:lnTo>
                  <a:lnTo>
                    <a:pt x="114300" y="123825"/>
                  </a:lnTo>
                  <a:lnTo>
                    <a:pt x="114300" y="481012"/>
                  </a:lnTo>
                  <a:lnTo>
                    <a:pt x="138113" y="481012"/>
                  </a:lnTo>
                  <a:lnTo>
                    <a:pt x="138113" y="10953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4481512"/>
            <a:ext cx="243204" cy="2362200"/>
            <a:chOff x="0" y="4481512"/>
            <a:chExt cx="243204" cy="2362200"/>
          </a:xfrm>
        </p:grpSpPr>
        <p:sp>
          <p:nvSpPr>
            <p:cNvPr id="19" name="object 19"/>
            <p:cNvSpPr/>
            <p:nvPr/>
          </p:nvSpPr>
          <p:spPr>
            <a:xfrm>
              <a:off x="133350" y="4662487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7" y="4481512"/>
              <a:ext cx="190499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5627687"/>
              <a:ext cx="71755" cy="1216025"/>
            </a:xfrm>
            <a:custGeom>
              <a:avLst/>
              <a:gdLst/>
              <a:ahLst/>
              <a:cxnLst/>
              <a:rect l="l" t="t" r="r" b="b"/>
              <a:pathLst>
                <a:path w="71755" h="1216025">
                  <a:moveTo>
                    <a:pt x="14287" y="0"/>
                  </a:moveTo>
                  <a:lnTo>
                    <a:pt x="0" y="2381"/>
                  </a:lnTo>
                  <a:lnTo>
                    <a:pt x="0" y="62708"/>
                  </a:lnTo>
                  <a:lnTo>
                    <a:pt x="42862" y="236537"/>
                  </a:lnTo>
                  <a:lnTo>
                    <a:pt x="42862" y="1216024"/>
                  </a:lnTo>
                  <a:lnTo>
                    <a:pt x="71436" y="1216024"/>
                  </a:lnTo>
                  <a:lnTo>
                    <a:pt x="71436" y="231774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23836" y="4867275"/>
            <a:ext cx="975994" cy="1990725"/>
            <a:chOff x="223836" y="4867275"/>
            <a:chExt cx="975994" cy="1990725"/>
          </a:xfrm>
        </p:grpSpPr>
        <p:sp>
          <p:nvSpPr>
            <p:cNvPr id="23" name="object 23"/>
            <p:cNvSpPr/>
            <p:nvPr/>
          </p:nvSpPr>
          <p:spPr>
            <a:xfrm>
              <a:off x="223836" y="5041900"/>
              <a:ext cx="370205" cy="1802130"/>
            </a:xfrm>
            <a:custGeom>
              <a:avLst/>
              <a:gdLst/>
              <a:ahLst/>
              <a:cxnLst/>
              <a:rect l="l" t="t" r="r" b="b"/>
              <a:pathLst>
                <a:path w="370205" h="1802129">
                  <a:moveTo>
                    <a:pt x="346075" y="0"/>
                  </a:moveTo>
                  <a:lnTo>
                    <a:pt x="0" y="812800"/>
                  </a:lnTo>
                  <a:lnTo>
                    <a:pt x="0" y="1801812"/>
                  </a:lnTo>
                  <a:lnTo>
                    <a:pt x="23812" y="1801812"/>
                  </a:lnTo>
                  <a:lnTo>
                    <a:pt x="23812" y="822325"/>
                  </a:lnTo>
                  <a:lnTo>
                    <a:pt x="369888" y="9525"/>
                  </a:lnTo>
                  <a:lnTo>
                    <a:pt x="34607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50" y="4867275"/>
              <a:ext cx="190500" cy="1889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549" y="5422899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74650" y="9525"/>
                  </a:moveTo>
                  <a:lnTo>
                    <a:pt x="350837" y="0"/>
                  </a:lnTo>
                  <a:lnTo>
                    <a:pt x="4762" y="812800"/>
                  </a:lnTo>
                  <a:lnTo>
                    <a:pt x="0" y="817562"/>
                  </a:lnTo>
                  <a:lnTo>
                    <a:pt x="0" y="1425575"/>
                  </a:lnTo>
                  <a:lnTo>
                    <a:pt x="28575" y="1425575"/>
                  </a:lnTo>
                  <a:lnTo>
                    <a:pt x="28575" y="822325"/>
                  </a:lnTo>
                  <a:lnTo>
                    <a:pt x="374650" y="9525"/>
                  </a:lnTo>
                  <a:close/>
                </a:path>
                <a:path w="412750" h="1435100">
                  <a:moveTo>
                    <a:pt x="412750" y="522300"/>
                  </a:moveTo>
                  <a:lnTo>
                    <a:pt x="388937" y="522300"/>
                  </a:lnTo>
                  <a:lnTo>
                    <a:pt x="388937" y="1130312"/>
                  </a:lnTo>
                  <a:lnTo>
                    <a:pt x="260350" y="1425587"/>
                  </a:lnTo>
                  <a:lnTo>
                    <a:pt x="284162" y="1435100"/>
                  </a:lnTo>
                  <a:lnTo>
                    <a:pt x="412750" y="1135075"/>
                  </a:lnTo>
                  <a:lnTo>
                    <a:pt x="412750" y="52230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246687"/>
              <a:ext cx="190500" cy="190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764212"/>
              <a:ext cx="190500" cy="1905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924" y="6330949"/>
              <a:ext cx="417830" cy="517525"/>
            </a:xfrm>
            <a:custGeom>
              <a:avLst/>
              <a:gdLst/>
              <a:ahLst/>
              <a:cxnLst/>
              <a:rect l="l" t="t" r="r" b="b"/>
              <a:pathLst>
                <a:path w="417830" h="517525">
                  <a:moveTo>
                    <a:pt x="403225" y="0"/>
                  </a:moveTo>
                  <a:lnTo>
                    <a:pt x="76200" y="327024"/>
                  </a:lnTo>
                  <a:lnTo>
                    <a:pt x="71437" y="327024"/>
                  </a:lnTo>
                  <a:lnTo>
                    <a:pt x="0" y="507999"/>
                  </a:lnTo>
                  <a:lnTo>
                    <a:pt x="23812" y="517524"/>
                  </a:lnTo>
                  <a:lnTo>
                    <a:pt x="95250" y="341312"/>
                  </a:lnTo>
                  <a:lnTo>
                    <a:pt x="417513" y="1904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336" y="6221412"/>
              <a:ext cx="150019" cy="14763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97754" y="3105403"/>
            <a:ext cx="2593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3600" spc="-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PROBLEM</a:t>
            </a:r>
            <a:endParaRPr sz="36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5083" y="0"/>
            <a:ext cx="7567295" cy="6848475"/>
          </a:xfrm>
          <a:custGeom>
            <a:avLst/>
            <a:gdLst/>
            <a:ahLst/>
            <a:cxnLst/>
            <a:rect l="l" t="t" r="r" b="b"/>
            <a:pathLst>
              <a:path w="7567295" h="6848475">
                <a:moveTo>
                  <a:pt x="7566916" y="0"/>
                </a:moveTo>
                <a:lnTo>
                  <a:pt x="0" y="0"/>
                </a:lnTo>
                <a:lnTo>
                  <a:pt x="0" y="6848475"/>
                </a:lnTo>
                <a:lnTo>
                  <a:pt x="7566916" y="6848475"/>
                </a:lnTo>
                <a:lnTo>
                  <a:pt x="7566916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94207" y="1098803"/>
            <a:ext cx="5553075" cy="10312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65"/>
              </a:spcBef>
            </a:pPr>
            <a:r>
              <a:rPr sz="2000" spc="-5" dirty="0">
                <a:solidFill>
                  <a:srgbClr val="FFFFFF"/>
                </a:solidFill>
              </a:rPr>
              <a:t>The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bank is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at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risk </a:t>
            </a:r>
            <a:r>
              <a:rPr sz="2000" dirty="0">
                <a:solidFill>
                  <a:srgbClr val="FFFFFF"/>
                </a:solidFill>
              </a:rPr>
              <a:t>of</a:t>
            </a:r>
            <a:r>
              <a:rPr sz="2000" spc="5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losing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billions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from</a:t>
            </a:r>
            <a:r>
              <a:rPr sz="20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customers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so it </a:t>
            </a:r>
            <a:r>
              <a:rPr sz="2000" spc="-540" dirty="0">
                <a:solidFill>
                  <a:srgbClr val="FFFFFF"/>
                </a:solidFill>
              </a:rPr>
              <a:t> </a:t>
            </a:r>
            <a:r>
              <a:rPr sz="2000" spc="-20" dirty="0">
                <a:solidFill>
                  <a:srgbClr val="FFFFFF"/>
                </a:solidFill>
              </a:rPr>
              <a:t>wants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to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understand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15" dirty="0">
                <a:solidFill>
                  <a:srgbClr val="FFFFFF"/>
                </a:solidFill>
              </a:rPr>
              <a:t>why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25" dirty="0">
                <a:solidFill>
                  <a:srgbClr val="FFFFFF"/>
                </a:solidFill>
              </a:rPr>
              <a:t>they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are leaving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and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if</a:t>
            </a:r>
            <a:r>
              <a:rPr sz="2000" spc="45" dirty="0">
                <a:solidFill>
                  <a:srgbClr val="FFFFFF"/>
                </a:solidFill>
              </a:rPr>
              <a:t> </a:t>
            </a:r>
            <a:r>
              <a:rPr sz="2000" spc="-25" dirty="0">
                <a:solidFill>
                  <a:srgbClr val="FFFFFF"/>
                </a:solidFill>
              </a:rPr>
              <a:t>they </a:t>
            </a:r>
            <a:r>
              <a:rPr sz="2000" spc="-2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can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15" dirty="0">
                <a:solidFill>
                  <a:srgbClr val="FFFFFF"/>
                </a:solidFill>
              </a:rPr>
              <a:t>reach</a:t>
            </a:r>
            <a:r>
              <a:rPr sz="2000" spc="-5" dirty="0">
                <a:solidFill>
                  <a:srgbClr val="FFFFFF"/>
                </a:solidFill>
              </a:rPr>
              <a:t> them </a:t>
            </a:r>
            <a:r>
              <a:rPr sz="2000" spc="-10" dirty="0">
                <a:solidFill>
                  <a:srgbClr val="FFFFFF"/>
                </a:solidFill>
              </a:rPr>
              <a:t>before</a:t>
            </a:r>
            <a:r>
              <a:rPr sz="2000" spc="-5" dirty="0">
                <a:solidFill>
                  <a:srgbClr val="FFFFFF"/>
                </a:solidFill>
              </a:rPr>
              <a:t> </a:t>
            </a:r>
            <a:r>
              <a:rPr sz="2000" spc="-25" dirty="0">
                <a:solidFill>
                  <a:srgbClr val="FFFFFF"/>
                </a:solidFill>
              </a:rPr>
              <a:t>they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20" dirty="0">
                <a:solidFill>
                  <a:srgbClr val="FFFFFF"/>
                </a:solidFill>
              </a:rPr>
              <a:t>exit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the bank.</a:t>
            </a:r>
            <a:endParaRPr sz="2000"/>
          </a:p>
        </p:txBody>
      </p:sp>
      <p:sp>
        <p:nvSpPr>
          <p:cNvPr id="33" name="object 33"/>
          <p:cNvSpPr txBox="1"/>
          <p:nvPr/>
        </p:nvSpPr>
        <p:spPr>
          <a:xfrm>
            <a:off x="5294207" y="2232659"/>
            <a:ext cx="5374005" cy="33515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10500"/>
              </a:lnSpc>
              <a:spcBef>
                <a:spcPts val="40"/>
              </a:spcBef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bank could lose up to $50 billion if the customers </a:t>
            </a:r>
            <a:r>
              <a:rPr sz="2000" spc="-5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decided to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take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their business to another bank.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Some </a:t>
            </a:r>
            <a:r>
              <a:rPr sz="2000" spc="-5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common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excuses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are: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Excessive/hidden</a:t>
            </a:r>
            <a:r>
              <a:rPr sz="20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fees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95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Bad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w Cen MT"/>
                <a:cs typeface="Tw Cen MT"/>
              </a:rPr>
              <a:t>service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Checks/funds</a:t>
            </a:r>
            <a:r>
              <a:rPr sz="20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bouncing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0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Most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expensive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debits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charged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first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295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Loyalty</a:t>
            </a:r>
            <a:r>
              <a:rPr sz="20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means</a:t>
            </a:r>
            <a:r>
              <a:rPr sz="20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nothing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25340" cy="6858000"/>
          </a:xfrm>
          <a:custGeom>
            <a:avLst/>
            <a:gdLst/>
            <a:ahLst/>
            <a:cxnLst/>
            <a:rect l="l" t="t" r="r" b="b"/>
            <a:pathLst>
              <a:path w="4625340" h="6858000">
                <a:moveTo>
                  <a:pt x="0" y="6857999"/>
                </a:moveTo>
                <a:lnTo>
                  <a:pt x="4625083" y="6857999"/>
                </a:lnTo>
                <a:lnTo>
                  <a:pt x="46250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525" y="0"/>
            <a:ext cx="1166495" cy="2367280"/>
            <a:chOff x="9525" y="0"/>
            <a:chExt cx="1166495" cy="2367280"/>
          </a:xfrm>
        </p:grpSpPr>
        <p:sp>
          <p:nvSpPr>
            <p:cNvPr id="4" name="object 4"/>
            <p:cNvSpPr/>
            <p:nvPr/>
          </p:nvSpPr>
          <p:spPr>
            <a:xfrm>
              <a:off x="114300" y="4762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7" y="2176462"/>
              <a:ext cx="190499" cy="190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0025" y="4762"/>
              <a:ext cx="370205" cy="1811655"/>
            </a:xfrm>
            <a:custGeom>
              <a:avLst/>
              <a:gdLst/>
              <a:ahLst/>
              <a:cxnLst/>
              <a:rect l="l" t="t" r="r" b="b"/>
              <a:pathLst>
                <a:path w="370205" h="1811655">
                  <a:moveTo>
                    <a:pt x="23812" y="0"/>
                  </a:moveTo>
                  <a:lnTo>
                    <a:pt x="0" y="0"/>
                  </a:lnTo>
                  <a:lnTo>
                    <a:pt x="0" y="993776"/>
                  </a:lnTo>
                  <a:lnTo>
                    <a:pt x="346075" y="1811338"/>
                  </a:lnTo>
                  <a:lnTo>
                    <a:pt x="369888" y="1801813"/>
                  </a:lnTo>
                  <a:lnTo>
                    <a:pt x="23812" y="989013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237" y="1801812"/>
              <a:ext cx="190500" cy="1889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750" y="0"/>
              <a:ext cx="412750" cy="1435735"/>
            </a:xfrm>
            <a:custGeom>
              <a:avLst/>
              <a:gdLst/>
              <a:ahLst/>
              <a:cxnLst/>
              <a:rect l="l" t="t" r="r" b="b"/>
              <a:pathLst>
                <a:path w="412750" h="1435735">
                  <a:moveTo>
                    <a:pt x="369887" y="1425587"/>
                  </a:moveTo>
                  <a:lnTo>
                    <a:pt x="28575" y="608025"/>
                  </a:lnTo>
                  <a:lnTo>
                    <a:pt x="28575" y="4762"/>
                  </a:lnTo>
                  <a:lnTo>
                    <a:pt x="0" y="4762"/>
                  </a:lnTo>
                  <a:lnTo>
                    <a:pt x="0" y="612787"/>
                  </a:lnTo>
                  <a:lnTo>
                    <a:pt x="350837" y="1435112"/>
                  </a:lnTo>
                  <a:lnTo>
                    <a:pt x="369887" y="1425587"/>
                  </a:lnTo>
                  <a:close/>
                </a:path>
                <a:path w="412750" h="1435735">
                  <a:moveTo>
                    <a:pt x="412750" y="300037"/>
                  </a:moveTo>
                  <a:lnTo>
                    <a:pt x="284162" y="0"/>
                  </a:lnTo>
                  <a:lnTo>
                    <a:pt x="260350" y="9525"/>
                  </a:lnTo>
                  <a:lnTo>
                    <a:pt x="384175" y="304800"/>
                  </a:lnTo>
                  <a:lnTo>
                    <a:pt x="384175" y="912812"/>
                  </a:lnTo>
                  <a:lnTo>
                    <a:pt x="412750" y="912812"/>
                  </a:lnTo>
                  <a:lnTo>
                    <a:pt x="412750" y="30003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962" y="1420812"/>
              <a:ext cx="190500" cy="19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962" y="903287"/>
              <a:ext cx="190500" cy="1905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422275" h="527050">
                  <a:moveTo>
                    <a:pt x="23812" y="0"/>
                  </a:moveTo>
                  <a:lnTo>
                    <a:pt x="0" y="9525"/>
                  </a:lnTo>
                  <a:lnTo>
                    <a:pt x="76200" y="195262"/>
                  </a:lnTo>
                  <a:lnTo>
                    <a:pt x="407987" y="527050"/>
                  </a:lnTo>
                  <a:lnTo>
                    <a:pt x="422275" y="508000"/>
                  </a:lnTo>
                  <a:lnTo>
                    <a:pt x="100012" y="18097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905" y="488950"/>
              <a:ext cx="147637" cy="1476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25" y="1382712"/>
              <a:ext cx="262255" cy="546100"/>
            </a:xfrm>
            <a:custGeom>
              <a:avLst/>
              <a:gdLst/>
              <a:ahLst/>
              <a:cxnLst/>
              <a:rect l="l" t="t" r="r" b="b"/>
              <a:pathLst>
                <a:path w="262255" h="546100">
                  <a:moveTo>
                    <a:pt x="123825" y="433387"/>
                  </a:moveTo>
                  <a:lnTo>
                    <a:pt x="109537" y="419100"/>
                  </a:lnTo>
                  <a:lnTo>
                    <a:pt x="0" y="531812"/>
                  </a:lnTo>
                  <a:lnTo>
                    <a:pt x="9525" y="546100"/>
                  </a:lnTo>
                  <a:lnTo>
                    <a:pt x="123825" y="433387"/>
                  </a:lnTo>
                  <a:close/>
                </a:path>
                <a:path w="262255" h="546100">
                  <a:moveTo>
                    <a:pt x="261924" y="128587"/>
                  </a:moveTo>
                  <a:lnTo>
                    <a:pt x="133337" y="0"/>
                  </a:lnTo>
                  <a:lnTo>
                    <a:pt x="119049" y="14287"/>
                  </a:lnTo>
                  <a:lnTo>
                    <a:pt x="242874" y="133350"/>
                  </a:lnTo>
                  <a:lnTo>
                    <a:pt x="242874" y="476250"/>
                  </a:lnTo>
                  <a:lnTo>
                    <a:pt x="261924" y="476250"/>
                  </a:lnTo>
                  <a:lnTo>
                    <a:pt x="261924" y="128587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786" y="1849437"/>
              <a:ext cx="114300" cy="10795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0" y="3549650"/>
            <a:ext cx="219075" cy="660400"/>
            <a:chOff x="0" y="3549650"/>
            <a:chExt cx="219075" cy="6604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" y="4021137"/>
              <a:ext cx="190500" cy="1889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549650"/>
              <a:ext cx="138430" cy="481330"/>
            </a:xfrm>
            <a:custGeom>
              <a:avLst/>
              <a:gdLst/>
              <a:ahLst/>
              <a:cxnLst/>
              <a:rect l="l" t="t" r="r" b="b"/>
              <a:pathLst>
                <a:path w="138430" h="481329">
                  <a:moveTo>
                    <a:pt x="9525" y="0"/>
                  </a:moveTo>
                  <a:lnTo>
                    <a:pt x="0" y="9525"/>
                  </a:lnTo>
                  <a:lnTo>
                    <a:pt x="0" y="27109"/>
                  </a:lnTo>
                  <a:lnTo>
                    <a:pt x="114300" y="123825"/>
                  </a:lnTo>
                  <a:lnTo>
                    <a:pt x="114300" y="481012"/>
                  </a:lnTo>
                  <a:lnTo>
                    <a:pt x="138113" y="481012"/>
                  </a:lnTo>
                  <a:lnTo>
                    <a:pt x="138113" y="10953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4481512"/>
            <a:ext cx="243204" cy="2362200"/>
            <a:chOff x="0" y="4481512"/>
            <a:chExt cx="243204" cy="2362200"/>
          </a:xfrm>
        </p:grpSpPr>
        <p:sp>
          <p:nvSpPr>
            <p:cNvPr id="19" name="object 19"/>
            <p:cNvSpPr/>
            <p:nvPr/>
          </p:nvSpPr>
          <p:spPr>
            <a:xfrm>
              <a:off x="133350" y="4662487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7" y="4481512"/>
              <a:ext cx="190499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0" y="5627687"/>
              <a:ext cx="71755" cy="1216025"/>
            </a:xfrm>
            <a:custGeom>
              <a:avLst/>
              <a:gdLst/>
              <a:ahLst/>
              <a:cxnLst/>
              <a:rect l="l" t="t" r="r" b="b"/>
              <a:pathLst>
                <a:path w="71755" h="1216025">
                  <a:moveTo>
                    <a:pt x="14287" y="0"/>
                  </a:moveTo>
                  <a:lnTo>
                    <a:pt x="0" y="2381"/>
                  </a:lnTo>
                  <a:lnTo>
                    <a:pt x="0" y="62708"/>
                  </a:lnTo>
                  <a:lnTo>
                    <a:pt x="42862" y="236537"/>
                  </a:lnTo>
                  <a:lnTo>
                    <a:pt x="42862" y="1216024"/>
                  </a:lnTo>
                  <a:lnTo>
                    <a:pt x="71436" y="1216024"/>
                  </a:lnTo>
                  <a:lnTo>
                    <a:pt x="71436" y="231774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23836" y="4867275"/>
            <a:ext cx="975994" cy="1990725"/>
            <a:chOff x="223836" y="4867275"/>
            <a:chExt cx="975994" cy="1990725"/>
          </a:xfrm>
        </p:grpSpPr>
        <p:sp>
          <p:nvSpPr>
            <p:cNvPr id="23" name="object 23"/>
            <p:cNvSpPr/>
            <p:nvPr/>
          </p:nvSpPr>
          <p:spPr>
            <a:xfrm>
              <a:off x="223836" y="5041900"/>
              <a:ext cx="370205" cy="1802130"/>
            </a:xfrm>
            <a:custGeom>
              <a:avLst/>
              <a:gdLst/>
              <a:ahLst/>
              <a:cxnLst/>
              <a:rect l="l" t="t" r="r" b="b"/>
              <a:pathLst>
                <a:path w="370205" h="1802129">
                  <a:moveTo>
                    <a:pt x="346075" y="0"/>
                  </a:moveTo>
                  <a:lnTo>
                    <a:pt x="0" y="812800"/>
                  </a:lnTo>
                  <a:lnTo>
                    <a:pt x="0" y="1801812"/>
                  </a:lnTo>
                  <a:lnTo>
                    <a:pt x="23812" y="1801812"/>
                  </a:lnTo>
                  <a:lnTo>
                    <a:pt x="23812" y="822325"/>
                  </a:lnTo>
                  <a:lnTo>
                    <a:pt x="369888" y="9525"/>
                  </a:lnTo>
                  <a:lnTo>
                    <a:pt x="34607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050" y="4867275"/>
              <a:ext cx="190500" cy="1889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549" y="5422899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74650" y="9525"/>
                  </a:moveTo>
                  <a:lnTo>
                    <a:pt x="350837" y="0"/>
                  </a:lnTo>
                  <a:lnTo>
                    <a:pt x="4762" y="812800"/>
                  </a:lnTo>
                  <a:lnTo>
                    <a:pt x="0" y="817562"/>
                  </a:lnTo>
                  <a:lnTo>
                    <a:pt x="0" y="1425575"/>
                  </a:lnTo>
                  <a:lnTo>
                    <a:pt x="28575" y="1425575"/>
                  </a:lnTo>
                  <a:lnTo>
                    <a:pt x="28575" y="822325"/>
                  </a:lnTo>
                  <a:lnTo>
                    <a:pt x="374650" y="9525"/>
                  </a:lnTo>
                  <a:close/>
                </a:path>
                <a:path w="412750" h="1435100">
                  <a:moveTo>
                    <a:pt x="412750" y="522300"/>
                  </a:moveTo>
                  <a:lnTo>
                    <a:pt x="388937" y="522300"/>
                  </a:lnTo>
                  <a:lnTo>
                    <a:pt x="388937" y="1130312"/>
                  </a:lnTo>
                  <a:lnTo>
                    <a:pt x="260350" y="1425587"/>
                  </a:lnTo>
                  <a:lnTo>
                    <a:pt x="284162" y="1435100"/>
                  </a:lnTo>
                  <a:lnTo>
                    <a:pt x="412750" y="1135075"/>
                  </a:lnTo>
                  <a:lnTo>
                    <a:pt x="412750" y="52230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246687"/>
              <a:ext cx="190500" cy="190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775" y="5764212"/>
              <a:ext cx="190500" cy="1905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9924" y="6330949"/>
              <a:ext cx="417830" cy="517525"/>
            </a:xfrm>
            <a:custGeom>
              <a:avLst/>
              <a:gdLst/>
              <a:ahLst/>
              <a:cxnLst/>
              <a:rect l="l" t="t" r="r" b="b"/>
              <a:pathLst>
                <a:path w="417830" h="517525">
                  <a:moveTo>
                    <a:pt x="403225" y="0"/>
                  </a:moveTo>
                  <a:lnTo>
                    <a:pt x="76200" y="327024"/>
                  </a:lnTo>
                  <a:lnTo>
                    <a:pt x="71437" y="327024"/>
                  </a:lnTo>
                  <a:lnTo>
                    <a:pt x="0" y="507999"/>
                  </a:lnTo>
                  <a:lnTo>
                    <a:pt x="23812" y="517524"/>
                  </a:lnTo>
                  <a:lnTo>
                    <a:pt x="95250" y="341312"/>
                  </a:lnTo>
                  <a:lnTo>
                    <a:pt x="417513" y="1904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3D97DE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336" y="6221412"/>
              <a:ext cx="150019" cy="14763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97754" y="3105403"/>
            <a:ext cx="20123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Tw Cen MT"/>
                <a:cs typeface="Tw Cen MT"/>
              </a:rPr>
              <a:t>SOLUTION</a:t>
            </a:r>
            <a:endParaRPr sz="36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25083" y="0"/>
            <a:ext cx="7567295" cy="6848475"/>
          </a:xfrm>
          <a:custGeom>
            <a:avLst/>
            <a:gdLst/>
            <a:ahLst/>
            <a:cxnLst/>
            <a:rect l="l" t="t" r="r" b="b"/>
            <a:pathLst>
              <a:path w="7567295" h="6848475">
                <a:moveTo>
                  <a:pt x="7566916" y="0"/>
                </a:moveTo>
                <a:lnTo>
                  <a:pt x="0" y="0"/>
                </a:lnTo>
                <a:lnTo>
                  <a:pt x="0" y="6848475"/>
                </a:lnTo>
                <a:lnTo>
                  <a:pt x="7566916" y="6848475"/>
                </a:lnTo>
                <a:lnTo>
                  <a:pt x="7566916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94207" y="1152652"/>
            <a:ext cx="2158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FFFFFF"/>
                </a:solidFill>
                <a:latin typeface="Tw Cen MT"/>
                <a:cs typeface="Tw Cen MT"/>
              </a:rPr>
              <a:t>Retention</a:t>
            </a:r>
            <a:r>
              <a:rPr sz="2800" b="1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w Cen MT"/>
                <a:cs typeface="Tw Cen MT"/>
              </a:rPr>
              <a:t>Plan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94207" y="1788667"/>
            <a:ext cx="5608320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goal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is to create</a:t>
            </a:r>
            <a:r>
              <a:rPr sz="2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Tw Cen MT"/>
                <a:cs typeface="Tw Cen MT"/>
              </a:rPr>
              <a:t>retention</a:t>
            </a:r>
            <a:r>
              <a:rPr sz="2400" b="1" spc="-5" dirty="0">
                <a:solidFill>
                  <a:srgbClr val="FFFFFF"/>
                </a:solidFill>
                <a:latin typeface="Tw Cen MT"/>
                <a:cs typeface="Tw Cen MT"/>
              </a:rPr>
              <a:t> plan</a:t>
            </a:r>
            <a:r>
              <a:rPr sz="2400" spc="-5" dirty="0">
                <a:solidFill>
                  <a:srgbClr val="FFFFFF"/>
                </a:solidFill>
                <a:latin typeface="Tw Cen MT"/>
                <a:cs typeface="Tw Cen MT"/>
              </a:rPr>
              <a:t>!</a:t>
            </a:r>
            <a:endParaRPr sz="2400">
              <a:latin typeface="Tw Cen MT"/>
              <a:cs typeface="Tw Cen MT"/>
            </a:endParaRPr>
          </a:p>
          <a:p>
            <a:pPr marL="12700" marR="100330">
              <a:lnSpc>
                <a:spcPct val="117300"/>
              </a:lnSpc>
              <a:spcBef>
                <a:spcPts val="1160"/>
              </a:spcBef>
            </a:pPr>
            <a:r>
              <a:rPr sz="2200" spc="-90" dirty="0">
                <a:solidFill>
                  <a:srgbClr val="FFFFFF"/>
                </a:solidFill>
                <a:latin typeface="Tw Cen MT"/>
                <a:cs typeface="Tw Cen MT"/>
              </a:rPr>
              <a:t>We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can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help identify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who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is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at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risk of</a:t>
            </a:r>
            <a:r>
              <a:rPr sz="2200" spc="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leaving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 </a:t>
            </a:r>
            <a:r>
              <a:rPr sz="2200" spc="-59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provide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outreach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prevent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w Cen MT"/>
                <a:cs typeface="Tw Cen MT"/>
              </a:rPr>
              <a:t>churn.</a:t>
            </a:r>
            <a:endParaRPr sz="2200">
              <a:latin typeface="Tw Cen MT"/>
              <a:cs typeface="Tw Cen MT"/>
            </a:endParaRPr>
          </a:p>
          <a:p>
            <a:pPr marL="12700" marR="5080">
              <a:lnSpc>
                <a:spcPct val="120900"/>
              </a:lnSpc>
              <a:spcBef>
                <a:spcPts val="1005"/>
              </a:spcBef>
            </a:pP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model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will</a:t>
            </a:r>
            <a:r>
              <a:rPr sz="2200" spc="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predict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calculate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likelihood </a:t>
            </a:r>
            <a:r>
              <a:rPr sz="2200" spc="-59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200" spc="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w Cen MT"/>
                <a:cs typeface="Tw Cen MT"/>
              </a:rPr>
              <a:t>each</a:t>
            </a:r>
            <a:r>
              <a:rPr sz="22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2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w Cen MT"/>
                <a:cs typeface="Tw Cen MT"/>
              </a:rPr>
              <a:t>exiting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 the</a:t>
            </a:r>
            <a:r>
              <a:rPr sz="22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w Cen MT"/>
                <a:cs typeface="Tw Cen MT"/>
              </a:rPr>
              <a:t>bank.</a:t>
            </a:r>
            <a:endParaRPr sz="2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7754" y="3105403"/>
            <a:ext cx="2444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3600" spc="-8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Tw Cen MT"/>
                <a:cs typeface="Tw Cen MT"/>
              </a:rPr>
              <a:t>DATASET</a:t>
            </a:r>
            <a:endParaRPr sz="3600">
              <a:latin typeface="Tw Cen MT"/>
              <a:cs typeface="Tw Cen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25083" y="0"/>
            <a:ext cx="7567295" cy="6848475"/>
          </a:xfrm>
          <a:custGeom>
            <a:avLst/>
            <a:gdLst/>
            <a:ahLst/>
            <a:cxnLst/>
            <a:rect l="l" t="t" r="r" b="b"/>
            <a:pathLst>
              <a:path w="7567295" h="6848475">
                <a:moveTo>
                  <a:pt x="7566916" y="0"/>
                </a:moveTo>
                <a:lnTo>
                  <a:pt x="0" y="0"/>
                </a:lnTo>
                <a:lnTo>
                  <a:pt x="0" y="6848475"/>
                </a:lnTo>
                <a:lnTo>
                  <a:pt x="7566916" y="6848475"/>
                </a:lnTo>
                <a:lnTo>
                  <a:pt x="7566916" y="0"/>
                </a:lnTo>
                <a:close/>
              </a:path>
            </a:pathLst>
          </a:custGeom>
          <a:solidFill>
            <a:srgbClr val="134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94207" y="1038249"/>
            <a:ext cx="5447665" cy="43313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RowNumber:</a:t>
            </a:r>
            <a:r>
              <a:rPr sz="12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w Cen MT"/>
                <a:cs typeface="Tw Cen MT"/>
              </a:rPr>
              <a:t>Row</a:t>
            </a:r>
            <a:r>
              <a:rPr sz="12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Number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5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CustomerId: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ID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Surname:</a:t>
            </a:r>
            <a:r>
              <a:rPr sz="12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Surname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5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CreditScore: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Score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Geography: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Country</a:t>
            </a: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12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Gender: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Gender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5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Age:</a:t>
            </a:r>
            <a:r>
              <a:rPr sz="12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Age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Tenure:</a:t>
            </a:r>
            <a:r>
              <a:rPr sz="12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Tenure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5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Balance: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</a:t>
            </a: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Balance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NumOfProducts: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How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many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accounts, bank account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affiliated products the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person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 has?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HasCrCardDoes: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Does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 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have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credit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card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through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bank?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8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IsActiveMember: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Subjective,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but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for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concept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EstimatedSalary: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Customer’s Estimated Salary?</a:t>
            </a:r>
            <a:endParaRPr sz="12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Exited: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Did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w Cen MT"/>
                <a:cs typeface="Tw Cen MT"/>
              </a:rPr>
              <a:t>they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leave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after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w Cen MT"/>
                <a:cs typeface="Tw Cen MT"/>
              </a:rPr>
              <a:t>all?</a:t>
            </a:r>
            <a:endParaRPr sz="1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1168" y="1539240"/>
              <a:ext cx="192024" cy="192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0416" y="3048"/>
              <a:ext cx="307848" cy="1548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4216" y="4864607"/>
              <a:ext cx="192024" cy="19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9143" y="5044440"/>
              <a:ext cx="310896" cy="1804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7576" y="6416040"/>
              <a:ext cx="192024" cy="4328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588" y="4762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3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3" y="2181225"/>
                  </a:lnTo>
                  <a:lnTo>
                    <a:pt x="23813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25" y="2176462"/>
              <a:ext cx="190500" cy="1905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62" y="4021137"/>
              <a:ext cx="190500" cy="1889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4313" y="4762"/>
              <a:ext cx="370205" cy="1811655"/>
            </a:xfrm>
            <a:custGeom>
              <a:avLst/>
              <a:gdLst/>
              <a:ahLst/>
              <a:cxnLst/>
              <a:rect l="l" t="t" r="r" b="b"/>
              <a:pathLst>
                <a:path w="370205" h="1811655">
                  <a:moveTo>
                    <a:pt x="23812" y="0"/>
                  </a:moveTo>
                  <a:lnTo>
                    <a:pt x="0" y="0"/>
                  </a:lnTo>
                  <a:lnTo>
                    <a:pt x="0" y="993776"/>
                  </a:lnTo>
                  <a:lnTo>
                    <a:pt x="346075" y="1811338"/>
                  </a:lnTo>
                  <a:lnTo>
                    <a:pt x="369888" y="1801813"/>
                  </a:lnTo>
                  <a:lnTo>
                    <a:pt x="23812" y="989013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525" y="1801812"/>
              <a:ext cx="190500" cy="1889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0037" y="0"/>
              <a:ext cx="412750" cy="1435735"/>
            </a:xfrm>
            <a:custGeom>
              <a:avLst/>
              <a:gdLst/>
              <a:ahLst/>
              <a:cxnLst/>
              <a:rect l="l" t="t" r="r" b="b"/>
              <a:pathLst>
                <a:path w="412750" h="1435735">
                  <a:moveTo>
                    <a:pt x="369887" y="1425587"/>
                  </a:moveTo>
                  <a:lnTo>
                    <a:pt x="28575" y="608025"/>
                  </a:lnTo>
                  <a:lnTo>
                    <a:pt x="28575" y="4762"/>
                  </a:lnTo>
                  <a:lnTo>
                    <a:pt x="0" y="4762"/>
                  </a:lnTo>
                  <a:lnTo>
                    <a:pt x="0" y="612787"/>
                  </a:lnTo>
                  <a:lnTo>
                    <a:pt x="350837" y="1435112"/>
                  </a:lnTo>
                  <a:lnTo>
                    <a:pt x="369887" y="1425587"/>
                  </a:lnTo>
                  <a:close/>
                </a:path>
                <a:path w="412750" h="1435735">
                  <a:moveTo>
                    <a:pt x="412750" y="300037"/>
                  </a:moveTo>
                  <a:lnTo>
                    <a:pt x="284162" y="0"/>
                  </a:lnTo>
                  <a:lnTo>
                    <a:pt x="260350" y="9525"/>
                  </a:lnTo>
                  <a:lnTo>
                    <a:pt x="384175" y="304800"/>
                  </a:lnTo>
                  <a:lnTo>
                    <a:pt x="384175" y="912812"/>
                  </a:lnTo>
                  <a:lnTo>
                    <a:pt x="412750" y="912812"/>
                  </a:lnTo>
                  <a:lnTo>
                    <a:pt x="412750" y="300037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250" y="1420812"/>
              <a:ext cx="190500" cy="190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250" y="903287"/>
              <a:ext cx="190500" cy="190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5637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422275" h="527050">
                  <a:moveTo>
                    <a:pt x="23812" y="0"/>
                  </a:moveTo>
                  <a:lnTo>
                    <a:pt x="0" y="9525"/>
                  </a:lnTo>
                  <a:lnTo>
                    <a:pt x="76200" y="195262"/>
                  </a:lnTo>
                  <a:lnTo>
                    <a:pt x="407987" y="527050"/>
                  </a:lnTo>
                  <a:lnTo>
                    <a:pt x="422275" y="508000"/>
                  </a:lnTo>
                  <a:lnTo>
                    <a:pt x="100012" y="18097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2193" y="488950"/>
              <a:ext cx="147637" cy="1476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525" y="95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1"/>
                  </a:lnTo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25" y="95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1" y="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2" y="1382712"/>
              <a:ext cx="281305" cy="2647950"/>
            </a:xfrm>
            <a:custGeom>
              <a:avLst/>
              <a:gdLst/>
              <a:ahLst/>
              <a:cxnLst/>
              <a:rect l="l" t="t" r="r" b="b"/>
              <a:pathLst>
                <a:path w="281305" h="2647950">
                  <a:moveTo>
                    <a:pt x="142875" y="433387"/>
                  </a:moveTo>
                  <a:lnTo>
                    <a:pt x="128587" y="419100"/>
                  </a:lnTo>
                  <a:lnTo>
                    <a:pt x="19050" y="531812"/>
                  </a:lnTo>
                  <a:lnTo>
                    <a:pt x="28575" y="546100"/>
                  </a:lnTo>
                  <a:lnTo>
                    <a:pt x="142875" y="433387"/>
                  </a:lnTo>
                  <a:close/>
                </a:path>
                <a:path w="281305" h="2647950">
                  <a:moveTo>
                    <a:pt x="147637" y="2276475"/>
                  </a:moveTo>
                  <a:lnTo>
                    <a:pt x="19050" y="2166937"/>
                  </a:lnTo>
                  <a:lnTo>
                    <a:pt x="0" y="2185987"/>
                  </a:lnTo>
                  <a:lnTo>
                    <a:pt x="123825" y="2290762"/>
                  </a:lnTo>
                  <a:lnTo>
                    <a:pt x="123825" y="2647950"/>
                  </a:lnTo>
                  <a:lnTo>
                    <a:pt x="147637" y="2647950"/>
                  </a:lnTo>
                  <a:lnTo>
                    <a:pt x="147637" y="2276475"/>
                  </a:lnTo>
                  <a:close/>
                </a:path>
                <a:path w="281305" h="2647950">
                  <a:moveTo>
                    <a:pt x="280987" y="128587"/>
                  </a:moveTo>
                  <a:lnTo>
                    <a:pt x="152400" y="0"/>
                  </a:lnTo>
                  <a:lnTo>
                    <a:pt x="138112" y="14287"/>
                  </a:lnTo>
                  <a:lnTo>
                    <a:pt x="261937" y="133350"/>
                  </a:lnTo>
                  <a:lnTo>
                    <a:pt x="261937" y="476250"/>
                  </a:lnTo>
                  <a:lnTo>
                    <a:pt x="280987" y="476250"/>
                  </a:lnTo>
                  <a:lnTo>
                    <a:pt x="280987" y="128587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9075" y="1849437"/>
              <a:ext cx="114300" cy="1079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7637" y="4662487"/>
              <a:ext cx="460375" cy="2181860"/>
            </a:xfrm>
            <a:custGeom>
              <a:avLst/>
              <a:gdLst/>
              <a:ahLst/>
              <a:cxnLst/>
              <a:rect l="l" t="t" r="r" b="b"/>
              <a:pathLst>
                <a:path w="460375" h="2181859">
                  <a:moveTo>
                    <a:pt x="23812" y="0"/>
                  </a:moveTo>
                  <a:lnTo>
                    <a:pt x="0" y="0"/>
                  </a:lnTo>
                  <a:lnTo>
                    <a:pt x="0" y="2181237"/>
                  </a:lnTo>
                  <a:lnTo>
                    <a:pt x="23812" y="2181237"/>
                  </a:lnTo>
                  <a:lnTo>
                    <a:pt x="23812" y="0"/>
                  </a:lnTo>
                  <a:close/>
                </a:path>
                <a:path w="460375" h="2181859">
                  <a:moveTo>
                    <a:pt x="460375" y="388937"/>
                  </a:moveTo>
                  <a:lnTo>
                    <a:pt x="436562" y="379412"/>
                  </a:lnTo>
                  <a:lnTo>
                    <a:pt x="90487" y="1192212"/>
                  </a:lnTo>
                  <a:lnTo>
                    <a:pt x="90487" y="2181237"/>
                  </a:lnTo>
                  <a:lnTo>
                    <a:pt x="114300" y="2181237"/>
                  </a:lnTo>
                  <a:lnTo>
                    <a:pt x="114300" y="1201737"/>
                  </a:lnTo>
                  <a:lnTo>
                    <a:pt x="460375" y="388937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75" y="4481512"/>
              <a:ext cx="190500" cy="1905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85725" h="1216025">
                  <a:moveTo>
                    <a:pt x="28575" y="0"/>
                  </a:moveTo>
                  <a:lnTo>
                    <a:pt x="0" y="4762"/>
                  </a:lnTo>
                  <a:lnTo>
                    <a:pt x="57150" y="236537"/>
                  </a:lnTo>
                  <a:lnTo>
                    <a:pt x="57150" y="1216024"/>
                  </a:lnTo>
                  <a:lnTo>
                    <a:pt x="85725" y="1216024"/>
                  </a:lnTo>
                  <a:lnTo>
                    <a:pt x="85725" y="231774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337" y="4867274"/>
              <a:ext cx="190500" cy="1889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3850" y="5422899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74650" y="9525"/>
                  </a:moveTo>
                  <a:lnTo>
                    <a:pt x="350837" y="0"/>
                  </a:lnTo>
                  <a:lnTo>
                    <a:pt x="4762" y="812800"/>
                  </a:lnTo>
                  <a:lnTo>
                    <a:pt x="0" y="817562"/>
                  </a:lnTo>
                  <a:lnTo>
                    <a:pt x="0" y="1425575"/>
                  </a:lnTo>
                  <a:lnTo>
                    <a:pt x="28575" y="1425575"/>
                  </a:lnTo>
                  <a:lnTo>
                    <a:pt x="28575" y="822325"/>
                  </a:lnTo>
                  <a:lnTo>
                    <a:pt x="374650" y="9525"/>
                  </a:lnTo>
                  <a:close/>
                </a:path>
                <a:path w="412750" h="1435100">
                  <a:moveTo>
                    <a:pt x="412750" y="522300"/>
                  </a:moveTo>
                  <a:lnTo>
                    <a:pt x="388937" y="522300"/>
                  </a:lnTo>
                  <a:lnTo>
                    <a:pt x="388937" y="1130312"/>
                  </a:lnTo>
                  <a:lnTo>
                    <a:pt x="260350" y="1425587"/>
                  </a:lnTo>
                  <a:lnTo>
                    <a:pt x="284162" y="1435100"/>
                  </a:lnTo>
                  <a:lnTo>
                    <a:pt x="412750" y="1135075"/>
                  </a:lnTo>
                  <a:lnTo>
                    <a:pt x="412750" y="52230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62" y="5246687"/>
              <a:ext cx="190500" cy="190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62" y="5764212"/>
              <a:ext cx="190500" cy="1905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4212" y="6330949"/>
              <a:ext cx="417830" cy="517525"/>
            </a:xfrm>
            <a:custGeom>
              <a:avLst/>
              <a:gdLst/>
              <a:ahLst/>
              <a:cxnLst/>
              <a:rect l="l" t="t" r="r" b="b"/>
              <a:pathLst>
                <a:path w="417830" h="517525">
                  <a:moveTo>
                    <a:pt x="403225" y="0"/>
                  </a:moveTo>
                  <a:lnTo>
                    <a:pt x="76200" y="327024"/>
                  </a:lnTo>
                  <a:lnTo>
                    <a:pt x="71437" y="327024"/>
                  </a:lnTo>
                  <a:lnTo>
                    <a:pt x="0" y="507999"/>
                  </a:lnTo>
                  <a:lnTo>
                    <a:pt x="23812" y="517524"/>
                  </a:lnTo>
                  <a:lnTo>
                    <a:pt x="95250" y="341312"/>
                  </a:lnTo>
                  <a:lnTo>
                    <a:pt x="417513" y="1904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3625" y="6221412"/>
              <a:ext cx="150019" cy="147638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144894" y="724915"/>
            <a:ext cx="1899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THE</a:t>
            </a:r>
            <a:r>
              <a:rPr sz="3600" spc="-95" dirty="0"/>
              <a:t> </a:t>
            </a:r>
            <a:r>
              <a:rPr sz="3600" spc="-15" dirty="0"/>
              <a:t>TABLE</a:t>
            </a:r>
            <a:endParaRPr sz="3600"/>
          </a:p>
        </p:txBody>
      </p:sp>
      <p:grpSp>
        <p:nvGrpSpPr>
          <p:cNvPr id="38" name="object 38"/>
          <p:cNvGrpSpPr/>
          <p:nvPr/>
        </p:nvGrpSpPr>
        <p:grpSpPr>
          <a:xfrm>
            <a:off x="271463" y="0"/>
            <a:ext cx="11768455" cy="6848475"/>
            <a:chOff x="271463" y="0"/>
            <a:chExt cx="11768455" cy="6848475"/>
          </a:xfrm>
        </p:grpSpPr>
        <p:sp>
          <p:nvSpPr>
            <p:cNvPr id="39" name="object 39"/>
            <p:cNvSpPr/>
            <p:nvPr/>
          </p:nvSpPr>
          <p:spPr>
            <a:xfrm>
              <a:off x="11483974" y="0"/>
              <a:ext cx="417830" cy="513080"/>
            </a:xfrm>
            <a:custGeom>
              <a:avLst/>
              <a:gdLst/>
              <a:ahLst/>
              <a:cxnLst/>
              <a:rect l="l" t="t" r="r" b="b"/>
              <a:pathLst>
                <a:path w="417829" h="513080">
                  <a:moveTo>
                    <a:pt x="393700" y="0"/>
                  </a:moveTo>
                  <a:lnTo>
                    <a:pt x="322262" y="171450"/>
                  </a:lnTo>
                  <a:lnTo>
                    <a:pt x="0" y="498475"/>
                  </a:lnTo>
                  <a:lnTo>
                    <a:pt x="19050" y="512762"/>
                  </a:lnTo>
                  <a:lnTo>
                    <a:pt x="346075" y="185737"/>
                  </a:lnTo>
                  <a:lnTo>
                    <a:pt x="417512" y="9525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72055" y="474662"/>
              <a:ext cx="150018" cy="1524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1612" y="1539875"/>
              <a:ext cx="188912" cy="1905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531599" y="5694362"/>
              <a:ext cx="298450" cy="1154430"/>
            </a:xfrm>
            <a:custGeom>
              <a:avLst/>
              <a:gdLst/>
              <a:ahLst/>
              <a:cxnLst/>
              <a:rect l="l" t="t" r="r" b="b"/>
              <a:pathLst>
                <a:path w="298450" h="1154429">
                  <a:moveTo>
                    <a:pt x="279400" y="0"/>
                  </a:moveTo>
                  <a:lnTo>
                    <a:pt x="0" y="646112"/>
                  </a:lnTo>
                  <a:lnTo>
                    <a:pt x="0" y="1154112"/>
                  </a:lnTo>
                  <a:lnTo>
                    <a:pt x="23812" y="1154112"/>
                  </a:lnTo>
                  <a:lnTo>
                    <a:pt x="23812" y="650875"/>
                  </a:lnTo>
                  <a:lnTo>
                    <a:pt x="298450" y="9524"/>
                  </a:lnTo>
                  <a:lnTo>
                    <a:pt x="279400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72899" y="5551487"/>
              <a:ext cx="157162" cy="1555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710986" y="4762"/>
              <a:ext cx="304800" cy="1544955"/>
            </a:xfrm>
            <a:custGeom>
              <a:avLst/>
              <a:gdLst/>
              <a:ahLst/>
              <a:cxnLst/>
              <a:rect l="l" t="t" r="r" b="b"/>
              <a:pathLst>
                <a:path w="304800" h="1544955">
                  <a:moveTo>
                    <a:pt x="304800" y="0"/>
                  </a:moveTo>
                  <a:lnTo>
                    <a:pt x="276225" y="0"/>
                  </a:lnTo>
                  <a:lnTo>
                    <a:pt x="276225" y="974726"/>
                  </a:lnTo>
                  <a:lnTo>
                    <a:pt x="0" y="1254126"/>
                  </a:lnTo>
                  <a:lnTo>
                    <a:pt x="0" y="1544638"/>
                  </a:lnTo>
                  <a:lnTo>
                    <a:pt x="23812" y="1544638"/>
                  </a:lnTo>
                  <a:lnTo>
                    <a:pt x="23812" y="1263651"/>
                  </a:lnTo>
                  <a:lnTo>
                    <a:pt x="304800" y="984251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6374" y="4867275"/>
              <a:ext cx="188912" cy="1889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441113" y="5046662"/>
              <a:ext cx="598805" cy="1802130"/>
            </a:xfrm>
            <a:custGeom>
              <a:avLst/>
              <a:gdLst/>
              <a:ahLst/>
              <a:cxnLst/>
              <a:rect l="l" t="t" r="r" b="b"/>
              <a:pathLst>
                <a:path w="598804" h="1802129">
                  <a:moveTo>
                    <a:pt x="307975" y="0"/>
                  </a:moveTo>
                  <a:lnTo>
                    <a:pt x="279400" y="0"/>
                  </a:lnTo>
                  <a:lnTo>
                    <a:pt x="279400" y="280987"/>
                  </a:lnTo>
                  <a:lnTo>
                    <a:pt x="0" y="561987"/>
                  </a:lnTo>
                  <a:lnTo>
                    <a:pt x="0" y="1801825"/>
                  </a:lnTo>
                  <a:lnTo>
                    <a:pt x="28575" y="1801825"/>
                  </a:lnTo>
                  <a:lnTo>
                    <a:pt x="28575" y="571512"/>
                  </a:lnTo>
                  <a:lnTo>
                    <a:pt x="307975" y="290512"/>
                  </a:lnTo>
                  <a:lnTo>
                    <a:pt x="307975" y="0"/>
                  </a:lnTo>
                  <a:close/>
                </a:path>
                <a:path w="598804" h="1802129">
                  <a:moveTo>
                    <a:pt x="598487" y="1464475"/>
                  </a:moveTo>
                  <a:lnTo>
                    <a:pt x="590969" y="1427797"/>
                  </a:lnTo>
                  <a:lnTo>
                    <a:pt x="579437" y="1410881"/>
                  </a:lnTo>
                  <a:lnTo>
                    <a:pt x="579437" y="1464475"/>
                  </a:lnTo>
                  <a:lnTo>
                    <a:pt x="573557" y="1494218"/>
                  </a:lnTo>
                  <a:lnTo>
                    <a:pt x="557403" y="1518196"/>
                  </a:lnTo>
                  <a:lnTo>
                    <a:pt x="533222" y="1534210"/>
                  </a:lnTo>
                  <a:lnTo>
                    <a:pt x="503237" y="1540040"/>
                  </a:lnTo>
                  <a:lnTo>
                    <a:pt x="475246" y="1534210"/>
                  </a:lnTo>
                  <a:lnTo>
                    <a:pt x="450850" y="1518196"/>
                  </a:lnTo>
                  <a:lnTo>
                    <a:pt x="433578" y="1494218"/>
                  </a:lnTo>
                  <a:lnTo>
                    <a:pt x="427037" y="1464475"/>
                  </a:lnTo>
                  <a:lnTo>
                    <a:pt x="433578" y="1434731"/>
                  </a:lnTo>
                  <a:lnTo>
                    <a:pt x="450850" y="1410754"/>
                  </a:lnTo>
                  <a:lnTo>
                    <a:pt x="475246" y="1394739"/>
                  </a:lnTo>
                  <a:lnTo>
                    <a:pt x="503237" y="1388910"/>
                  </a:lnTo>
                  <a:lnTo>
                    <a:pt x="533222" y="1394739"/>
                  </a:lnTo>
                  <a:lnTo>
                    <a:pt x="557403" y="1410754"/>
                  </a:lnTo>
                  <a:lnTo>
                    <a:pt x="573557" y="1434731"/>
                  </a:lnTo>
                  <a:lnTo>
                    <a:pt x="579437" y="1464475"/>
                  </a:lnTo>
                  <a:lnTo>
                    <a:pt x="579437" y="1410881"/>
                  </a:lnTo>
                  <a:lnTo>
                    <a:pt x="570496" y="1397762"/>
                  </a:lnTo>
                  <a:lnTo>
                    <a:pt x="557288" y="1388910"/>
                  </a:lnTo>
                  <a:lnTo>
                    <a:pt x="540219" y="1377467"/>
                  </a:lnTo>
                  <a:lnTo>
                    <a:pt x="503237" y="1370012"/>
                  </a:lnTo>
                  <a:lnTo>
                    <a:pt x="466242" y="1377467"/>
                  </a:lnTo>
                  <a:lnTo>
                    <a:pt x="435965" y="1397762"/>
                  </a:lnTo>
                  <a:lnTo>
                    <a:pt x="415493" y="1427797"/>
                  </a:lnTo>
                  <a:lnTo>
                    <a:pt x="407987" y="1464475"/>
                  </a:lnTo>
                  <a:lnTo>
                    <a:pt x="415493" y="1501152"/>
                  </a:lnTo>
                  <a:lnTo>
                    <a:pt x="435965" y="1531188"/>
                  </a:lnTo>
                  <a:lnTo>
                    <a:pt x="466242" y="1551482"/>
                  </a:lnTo>
                  <a:lnTo>
                    <a:pt x="498462" y="1557985"/>
                  </a:lnTo>
                  <a:lnTo>
                    <a:pt x="498462" y="1801825"/>
                  </a:lnTo>
                  <a:lnTo>
                    <a:pt x="522287" y="1801825"/>
                  </a:lnTo>
                  <a:lnTo>
                    <a:pt x="522287" y="1555102"/>
                  </a:lnTo>
                  <a:lnTo>
                    <a:pt x="540219" y="1551482"/>
                  </a:lnTo>
                  <a:lnTo>
                    <a:pt x="557288" y="1540040"/>
                  </a:lnTo>
                  <a:lnTo>
                    <a:pt x="570496" y="1531188"/>
                  </a:lnTo>
                  <a:lnTo>
                    <a:pt x="590969" y="1501152"/>
                  </a:lnTo>
                  <a:lnTo>
                    <a:pt x="598487" y="1464475"/>
                  </a:lnTo>
                  <a:close/>
                </a:path>
              </a:pathLst>
            </a:custGeom>
            <a:solidFill>
              <a:srgbClr val="13477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463" y="2884487"/>
              <a:ext cx="9174159" cy="210816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45622" y="2884487"/>
              <a:ext cx="2303463" cy="2129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153" y="837691"/>
            <a:ext cx="6635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</a:rPr>
              <a:t>SUMMARY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–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EXITED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VS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30" dirty="0">
                <a:solidFill>
                  <a:srgbClr val="FFFFFF"/>
                </a:solidFill>
              </a:rPr>
              <a:t>NOT</a:t>
            </a:r>
            <a:r>
              <a:rPr sz="3600" spc="-20" dirty="0">
                <a:solidFill>
                  <a:srgbClr val="FFFFFF"/>
                </a:solidFill>
              </a:rPr>
              <a:t> </a:t>
            </a:r>
            <a:r>
              <a:rPr sz="3600" spc="-5" dirty="0">
                <a:solidFill>
                  <a:srgbClr val="FFFFFF"/>
                </a:solidFill>
              </a:rPr>
              <a:t>EXITED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20151" y="1517193"/>
            <a:ext cx="5050155" cy="289687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Dataset</a:t>
            </a:r>
            <a:r>
              <a:rPr sz="20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has</a:t>
            </a:r>
            <a:r>
              <a:rPr sz="20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10,000</a:t>
            </a:r>
            <a:r>
              <a:rPr sz="20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entries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Class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Imbalance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Problem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(Exited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vs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Non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Exited)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bank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had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an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exit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rate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000" spc="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20.4%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49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The mean credit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score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of</a:t>
            </a:r>
            <a:r>
              <a:rPr sz="2000" spc="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customers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w Cen MT"/>
                <a:cs typeface="Tw Cen MT"/>
              </a:rPr>
              <a:t>was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650.52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France,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Germany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 Spain</a:t>
            </a:r>
            <a:endParaRPr sz="20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49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20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20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Male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w Cen MT"/>
                <a:cs typeface="Tw Cen MT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20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=</a:t>
            </a:r>
            <a:r>
              <a:rPr sz="20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FFFFFF"/>
                </a:solidFill>
                <a:latin typeface="Tw Cen MT"/>
                <a:cs typeface="Tw Cen MT"/>
              </a:rPr>
              <a:t>Female</a:t>
            </a:r>
            <a:endParaRPr sz="2000">
              <a:latin typeface="Tw Cen MT"/>
              <a:cs typeface="Tw Cen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69040" y="0"/>
            <a:ext cx="649605" cy="1731645"/>
            <a:chOff x="11369040" y="0"/>
            <a:chExt cx="649605" cy="17316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81816" y="0"/>
              <a:ext cx="420624" cy="5151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0" y="472440"/>
              <a:ext cx="155448" cy="155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168" y="1539239"/>
              <a:ext cx="192024" cy="192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0416" y="3047"/>
              <a:ext cx="307848" cy="154838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67528" y="4714876"/>
            <a:ext cx="11472545" cy="2134235"/>
            <a:chOff x="567528" y="4714876"/>
            <a:chExt cx="11472545" cy="213423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0583" y="5693663"/>
              <a:ext cx="301751" cy="11551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376" y="5550407"/>
              <a:ext cx="161544" cy="158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216" y="4864607"/>
              <a:ext cx="192024" cy="192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9143" y="5044439"/>
              <a:ext cx="310896" cy="1804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7576" y="6416039"/>
              <a:ext cx="192024" cy="4328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528" y="4749799"/>
              <a:ext cx="8366124" cy="14858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3654" y="4714876"/>
              <a:ext cx="2744787" cy="1520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2139</Words>
  <Application>Microsoft Office PowerPoint</Application>
  <PresentationFormat>Widescreen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Office Theme</vt:lpstr>
      <vt:lpstr> MACHINE LEARNING PROJECT  </vt:lpstr>
      <vt:lpstr>WHY?</vt:lpstr>
      <vt:lpstr>OBJECTIVE</vt:lpstr>
      <vt:lpstr>1. First approach in solving the problem is obtaining the relevant  data.</vt:lpstr>
      <vt:lpstr>The bank is at risk of losing billions from customers so it  wants to understand why they are leaving and if they  can reach them before they exit the bank.</vt:lpstr>
      <vt:lpstr>Retention Plan</vt:lpstr>
      <vt:lpstr>PowerPoint Presentation</vt:lpstr>
      <vt:lpstr>THE TABLE</vt:lpstr>
      <vt:lpstr>SUMMARY – EXITED VS NOT EXITED</vt:lpstr>
      <vt:lpstr>CUSTOMER BREAKDOWN - GEOGRAPHY</vt:lpstr>
      <vt:lpstr>CUSTOMERS WHO EXITED - GEOGRAPHY</vt:lpstr>
      <vt:lpstr>CUSTOMERS WHO  EXITED – GENDER &amp;  GEOGRAPHY</vt:lpstr>
      <vt:lpstr>CUSTOMERS BY GENDER  AND COUNTRY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– FEATURE IMPORTANCE</vt:lpstr>
      <vt:lpstr>INTRODUCTION TO LOGISTIC REGRESSION – BASE  RATE MODEL</vt:lpstr>
      <vt:lpstr>LOGISTIC REGRESSION – HOW IT WORKS</vt:lpstr>
      <vt:lpstr>CLASS IMBALANCE – EVALUATION METRIC</vt:lpstr>
      <vt:lpstr>HYPERPARAMETER TUNING</vt:lpstr>
      <vt:lpstr>ALL MODEL EVALUATIONS – CLASSIFICATION REPORT</vt:lpstr>
      <vt:lpstr>MODEL COMPARISON</vt:lpstr>
      <vt:lpstr>SUMMARY</vt:lpstr>
      <vt:lpstr>THE ANALYSIS</vt:lpstr>
      <vt:lpstr>PROBLEM STATEMENT &amp; RECAP</vt:lpstr>
      <vt:lpstr>POTENTIAL SOLUTIONS:</vt:lpstr>
      <vt:lpstr>QUESTIONS TO ASK GOING FORWARD</vt:lpstr>
      <vt:lpstr>POTENTIAL ADDITIONS</vt:lpstr>
      <vt:lpstr>LOOKING TO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SPRINGBOARD CAPSTONE</dc:title>
  <cp:lastModifiedBy>NISHANT GHAWALKAR</cp:lastModifiedBy>
  <cp:revision>4</cp:revision>
  <dcterms:created xsi:type="dcterms:W3CDTF">2023-07-02T14:24:10Z</dcterms:created>
  <dcterms:modified xsi:type="dcterms:W3CDTF">2023-09-14T08:47:37Z</dcterms:modified>
</cp:coreProperties>
</file>